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79" r:id="rId15"/>
    <p:sldId id="274" r:id="rId16"/>
    <p:sldId id="272" r:id="rId17"/>
    <p:sldId id="269" r:id="rId18"/>
    <p:sldId id="270" r:id="rId19"/>
    <p:sldId id="271" r:id="rId20"/>
    <p:sldId id="275" r:id="rId21"/>
    <p:sldId id="277" r:id="rId22"/>
    <p:sldId id="273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Flow-Through </a:t>
            </a:r>
            <a:r>
              <a:rPr lang="en-US" dirty="0" err="1" smtClean="0"/>
              <a:t>Uroflow</a:t>
            </a:r>
            <a:r>
              <a:rPr lang="en-US" dirty="0" smtClean="0"/>
              <a:t> Device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32</a:t>
            </a:r>
          </a:p>
          <a:p>
            <a:r>
              <a:rPr lang="en-US" dirty="0" smtClean="0"/>
              <a:t>Jordan Nick (presenter), Jodi Small, and </a:t>
            </a:r>
            <a:r>
              <a:rPr lang="en-US" dirty="0" err="1" smtClean="0"/>
              <a:t>Akhil</a:t>
            </a:r>
            <a:r>
              <a:rPr lang="en-US" dirty="0" smtClean="0"/>
              <a:t> </a:t>
            </a:r>
            <a:r>
              <a:rPr lang="en-US" dirty="0" err="1" smtClean="0"/>
              <a:t>Sundar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Attaching Arms</a:t>
            </a:r>
          </a:p>
          <a:p>
            <a:r>
              <a:rPr lang="en-US" dirty="0" smtClean="0"/>
              <a:t>Attach device to rim of toilet</a:t>
            </a:r>
          </a:p>
          <a:p>
            <a:r>
              <a:rPr lang="en-US" dirty="0" smtClean="0"/>
              <a:t>Two types of arms</a:t>
            </a:r>
          </a:p>
          <a:p>
            <a:pPr lvl="1"/>
            <a:r>
              <a:rPr lang="en-US" dirty="0" smtClean="0"/>
              <a:t>One set on right and left</a:t>
            </a:r>
          </a:p>
          <a:p>
            <a:pPr lvl="1"/>
            <a:r>
              <a:rPr lang="en-US" dirty="0" smtClean="0"/>
              <a:t>One set in back</a:t>
            </a:r>
          </a:p>
        </p:txBody>
      </p:sp>
      <p:pic>
        <p:nvPicPr>
          <p:cNvPr id="6" name="Content Placeholder 5" descr="thick arm 3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215" b="-22215"/>
          <a:stretch>
            <a:fillRect/>
          </a:stretch>
        </p:blipFill>
        <p:spPr>
          <a:xfrm>
            <a:off x="900111" y="1199640"/>
            <a:ext cx="3062289" cy="3372553"/>
          </a:xfrm>
        </p:spPr>
      </p:pic>
      <p:pic>
        <p:nvPicPr>
          <p:cNvPr id="7" name="Picture 6" descr="thin arm 3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1" y="4228770"/>
            <a:ext cx="3062289" cy="198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8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Hinge</a:t>
            </a:r>
          </a:p>
          <a:p>
            <a:r>
              <a:rPr lang="en-US" dirty="0" smtClean="0"/>
              <a:t>Allows release of bottom disk</a:t>
            </a:r>
          </a:p>
          <a:p>
            <a:r>
              <a:rPr lang="en-US" dirty="0" smtClean="0"/>
              <a:t>Can support 2.6 kg</a:t>
            </a:r>
          </a:p>
        </p:txBody>
      </p:sp>
      <p:pic>
        <p:nvPicPr>
          <p:cNvPr id="4" name="Content Placeholder 3" descr="hinge 3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40" r="-27540"/>
          <a:stretch>
            <a:fillRect/>
          </a:stretch>
        </p:blipFill>
        <p:spPr>
          <a:xfrm>
            <a:off x="900113" y="2147888"/>
            <a:ext cx="3565525" cy="3927475"/>
          </a:xfrm>
        </p:spPr>
      </p:pic>
    </p:spTree>
    <p:extLst>
      <p:ext uri="{BB962C8B-B14F-4D97-AF65-F5344CB8AC3E}">
        <p14:creationId xmlns:p14="http://schemas.microsoft.com/office/powerpoint/2010/main" val="195151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Rubber Sealing Ring</a:t>
            </a:r>
          </a:p>
          <a:p>
            <a:r>
              <a:rPr lang="en-US" dirty="0" smtClean="0"/>
              <a:t>Nitrile (Buna-N)</a:t>
            </a:r>
          </a:p>
          <a:p>
            <a:pPr lvl="1"/>
            <a:r>
              <a:rPr lang="en-US" dirty="0" smtClean="0"/>
              <a:t>Inexpensive</a:t>
            </a:r>
          </a:p>
          <a:p>
            <a:pPr lvl="1"/>
            <a:r>
              <a:rPr lang="en-US" dirty="0" smtClean="0"/>
              <a:t>High abrasion resistance</a:t>
            </a:r>
          </a:p>
          <a:p>
            <a:pPr lvl="1"/>
            <a:r>
              <a:rPr lang="en-US" dirty="0" smtClean="0"/>
              <a:t>High resistance to water and oils</a:t>
            </a:r>
          </a:p>
          <a:p>
            <a:r>
              <a:rPr lang="en-US" dirty="0" smtClean="0"/>
              <a:t>Cut from sheets of 0.16 cm thick rubber</a:t>
            </a:r>
          </a:p>
          <a:p>
            <a:r>
              <a:rPr lang="en-US" dirty="0" smtClean="0"/>
              <a:t>Adhesive on one side of rubber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3561" b="-235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1723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Acrylonitrile Butadiene </a:t>
            </a:r>
            <a:r>
              <a:rPr lang="en-US" dirty="0" err="1" smtClean="0"/>
              <a:t>Stryene</a:t>
            </a:r>
            <a:r>
              <a:rPr lang="en-US" dirty="0" smtClean="0"/>
              <a:t> (ABS)</a:t>
            </a:r>
          </a:p>
          <a:p>
            <a:pPr lvl="1"/>
            <a:r>
              <a:rPr lang="en-US" dirty="0" smtClean="0"/>
              <a:t>Ductile</a:t>
            </a:r>
          </a:p>
          <a:p>
            <a:pPr lvl="1"/>
            <a:r>
              <a:rPr lang="en-US" dirty="0" smtClean="0"/>
              <a:t>Strong</a:t>
            </a:r>
          </a:p>
          <a:p>
            <a:pPr lvl="1"/>
            <a:r>
              <a:rPr lang="en-US" dirty="0" smtClean="0"/>
              <a:t>Easy to clean</a:t>
            </a:r>
          </a:p>
          <a:p>
            <a:r>
              <a:rPr lang="en-US" dirty="0" smtClean="0"/>
              <a:t>Injection molding</a:t>
            </a:r>
          </a:p>
          <a:p>
            <a:r>
              <a:rPr lang="en-US" dirty="0" smtClean="0"/>
              <a:t>316 stainless steel screws</a:t>
            </a:r>
            <a:endParaRPr lang="en-US" dirty="0" smtClean="0"/>
          </a:p>
          <a:p>
            <a:pPr lvl="1"/>
            <a:r>
              <a:rPr lang="en-US" dirty="0" smtClean="0"/>
              <a:t>Resistant to chemical, solvent, and saltwater corrosion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7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Discrete Differentiation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7018" b="-17018"/>
          <a:stretch>
            <a:fillRect/>
          </a:stretch>
        </p:blipFill>
        <p:spPr>
          <a:xfrm>
            <a:off x="334180" y="1788136"/>
            <a:ext cx="4132091" cy="491049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Proof of concept using simulated data</a:t>
            </a:r>
          </a:p>
          <a:p>
            <a:r>
              <a:rPr lang="en-US" dirty="0" smtClean="0"/>
              <a:t>Error in volume ±1 mL</a:t>
            </a:r>
          </a:p>
          <a:p>
            <a:r>
              <a:rPr lang="en-US" dirty="0" smtClean="0"/>
              <a:t>Error in flow rate after differentiating ±0.95 mL/s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3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Clean after every use</a:t>
            </a:r>
          </a:p>
          <a:p>
            <a:r>
              <a:rPr lang="en-US" dirty="0" smtClean="0"/>
              <a:t>Fill spray bottle with</a:t>
            </a:r>
          </a:p>
          <a:p>
            <a:pPr lvl="1"/>
            <a:r>
              <a:rPr lang="en-US" dirty="0" smtClean="0"/>
              <a:t>Soapy water</a:t>
            </a:r>
          </a:p>
          <a:p>
            <a:pPr lvl="1"/>
            <a:r>
              <a:rPr lang="en-US" dirty="0" smtClean="0"/>
              <a:t>Isopropyl alcohol</a:t>
            </a:r>
          </a:p>
          <a:p>
            <a:pPr lvl="1"/>
            <a:r>
              <a:rPr lang="en-US" dirty="0" smtClean="0"/>
              <a:t>Mild disinfecting </a:t>
            </a:r>
            <a:r>
              <a:rPr lang="en-US" dirty="0" smtClean="0"/>
              <a:t>detergent</a:t>
            </a:r>
            <a:endParaRPr lang="en-US" dirty="0" smtClean="0"/>
          </a:p>
          <a:p>
            <a:r>
              <a:rPr lang="en-US" dirty="0" smtClean="0"/>
              <a:t>Spray </a:t>
            </a:r>
            <a:r>
              <a:rPr lang="en-US" dirty="0" smtClean="0"/>
              <a:t>the device </a:t>
            </a:r>
            <a:r>
              <a:rPr lang="en-US" dirty="0" smtClean="0"/>
              <a:t>and wipe </a:t>
            </a:r>
            <a:r>
              <a:rPr lang="en-US" dirty="0" smtClean="0"/>
              <a:t>clean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9989" r="199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7436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4-6 </a:t>
            </a:r>
            <a:r>
              <a:rPr lang="en-US" dirty="0" smtClean="0"/>
              <a:t>weeks lead time on ABS injection mold</a:t>
            </a:r>
          </a:p>
          <a:p>
            <a:r>
              <a:rPr lang="en-US" dirty="0" smtClean="0"/>
              <a:t>ABS arrives as one continuous piece</a:t>
            </a:r>
          </a:p>
          <a:p>
            <a:r>
              <a:rPr lang="en-US" dirty="0" smtClean="0"/>
              <a:t>Rubber is cut to size and attached</a:t>
            </a:r>
          </a:p>
          <a:p>
            <a:r>
              <a:rPr lang="en-US" dirty="0" smtClean="0"/>
              <a:t>Hinge is attached by screwing into the funnel and bottom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2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433944"/>
              </p:ext>
            </p:extLst>
          </p:nvPr>
        </p:nvGraphicFramePr>
        <p:xfrm>
          <a:off x="527579" y="1811873"/>
          <a:ext cx="8091488" cy="367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797"/>
                <a:gridCol w="2089180"/>
                <a:gridCol w="1706639"/>
                <a:gridCol w="2022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Piece/Material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(kg/cm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(cm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Weight (kg)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 (Funnel + Arms + Pivot Handle)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0.00160 – 0.00180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654.71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 – 1.18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Bottom Disk (Force plate</a:t>
                      </a:r>
                      <a:r>
                        <a:rPr lang="en-US" baseline="0" dirty="0" smtClean="0"/>
                        <a:t> + Casing + Additional Wiring)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Nitrile</a:t>
                      </a:r>
                      <a:r>
                        <a:rPr lang="en-US" baseline="0" dirty="0" smtClean="0"/>
                        <a:t> (Buna-N) Sealing 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0.0012 – 0.0013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0.0015 – 0.0017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Two Magnets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0.000754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Six Screws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47192" y="5842000"/>
            <a:ext cx="357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Total Weight: 1.4 – 1.5 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0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624753"/>
              </p:ext>
            </p:extLst>
          </p:nvPr>
        </p:nvGraphicFramePr>
        <p:xfrm>
          <a:off x="527579" y="1811873"/>
          <a:ext cx="8091488" cy="422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354"/>
                <a:gridCol w="1913467"/>
                <a:gridCol w="999067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Piece/Material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per Volume (USD/cm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)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(cm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 (USD)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 (Funnel + Arms + Pivot Handle)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Material: $2.792 per part</a:t>
                      </a:r>
                    </a:p>
                    <a:p>
                      <a:r>
                        <a:rPr lang="en-US" dirty="0" smtClean="0"/>
                        <a:t>Production: $2.212 per part</a:t>
                      </a:r>
                    </a:p>
                    <a:p>
                      <a:r>
                        <a:rPr lang="en-US" dirty="0" smtClean="0"/>
                        <a:t>Tooling: $36,707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$11.31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Bottom Disk (Force plate</a:t>
                      </a:r>
                      <a:r>
                        <a:rPr lang="en-US" baseline="0" dirty="0" smtClean="0"/>
                        <a:t> + Casing + Additional Wiring)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Nitrile</a:t>
                      </a:r>
                      <a:r>
                        <a:rPr lang="en-US" baseline="0" dirty="0" smtClean="0"/>
                        <a:t> (Buna-N) Sealing 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Two Magnets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Six Screws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11868" y="6045203"/>
            <a:ext cx="680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Total Cost: $36,707 upfront and $823.07 per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11705"/>
              </p:ext>
            </p:extLst>
          </p:nvPr>
        </p:nvGraphicFramePr>
        <p:xfrm>
          <a:off x="304799" y="2133600"/>
          <a:ext cx="851746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156"/>
                <a:gridCol w="2839156"/>
                <a:gridCol w="28391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Accomplished?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System’s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Depth 0.686-0.762</a:t>
                      </a:r>
                      <a:r>
                        <a:rPr lang="en-US" baseline="0" dirty="0" smtClean="0"/>
                        <a:t> m and Width &lt;0.508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Target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350 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402 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Water Resistant Machinery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 2281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Capture Volume from 0-1 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Accurate to 2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accurate to 1 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Capture</a:t>
                      </a:r>
                      <a:r>
                        <a:rPr lang="en-US" baseline="0" dirty="0" smtClean="0"/>
                        <a:t> flow from 0-50 mL/s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Accurate to 1 mL/s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</a:t>
                      </a:r>
                      <a:r>
                        <a:rPr lang="en-US" baseline="0" dirty="0" smtClean="0"/>
                        <a:t> accurate to 0.9472 mL/s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Usable by both men and 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$800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No, ~$145</a:t>
                      </a:r>
                      <a:r>
                        <a:rPr lang="en-US" baseline="0" dirty="0" smtClean="0"/>
                        <a:t> over budget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49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Diagnose urinary system issues</a:t>
            </a:r>
          </a:p>
          <a:p>
            <a:pPr lvl="1"/>
            <a:r>
              <a:rPr lang="en-US" dirty="0" smtClean="0"/>
              <a:t>50% of men over 40</a:t>
            </a:r>
          </a:p>
          <a:p>
            <a:r>
              <a:rPr lang="en-US" dirty="0" smtClean="0"/>
              <a:t>Diseases</a:t>
            </a:r>
          </a:p>
          <a:p>
            <a:pPr lvl="1"/>
            <a:r>
              <a:rPr lang="en-US" dirty="0" smtClean="0"/>
              <a:t>Bladder outlet obstruction</a:t>
            </a:r>
          </a:p>
          <a:p>
            <a:pPr lvl="1"/>
            <a:r>
              <a:rPr lang="en-US" dirty="0" smtClean="0"/>
              <a:t>Low bladder pressure</a:t>
            </a:r>
          </a:p>
          <a:p>
            <a:pPr lvl="1"/>
            <a:r>
              <a:rPr lang="en-US" dirty="0" smtClean="0"/>
              <a:t>Enlarged prostate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2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design to </a:t>
            </a:r>
            <a:r>
              <a:rPr lang="en-US" dirty="0" err="1" smtClean="0"/>
              <a:t>Laborie</a:t>
            </a:r>
            <a:r>
              <a:rPr lang="en-US" dirty="0" smtClean="0"/>
              <a:t> to enhance future generations of </a:t>
            </a:r>
            <a:r>
              <a:rPr lang="en-US" dirty="0" err="1" smtClean="0"/>
              <a:t>Urocap</a:t>
            </a:r>
            <a:r>
              <a:rPr lang="en-US" dirty="0" smtClean="0"/>
              <a:t> line</a:t>
            </a:r>
          </a:p>
          <a:p>
            <a:r>
              <a:rPr lang="en-US" dirty="0" smtClean="0"/>
              <a:t>Replace magnetic locking system with a mechanical locking </a:t>
            </a:r>
            <a:r>
              <a:rPr lang="en-US" dirty="0" smtClean="0"/>
              <a:t>system if preferred by </a:t>
            </a:r>
            <a:r>
              <a:rPr lang="en-US" dirty="0" err="1" smtClean="0"/>
              <a:t>Laborie</a:t>
            </a:r>
            <a:endParaRPr lang="en-US" dirty="0" smtClean="0"/>
          </a:p>
          <a:p>
            <a:r>
              <a:rPr lang="en-US" dirty="0" smtClean="0"/>
              <a:t>Simplify design to use less material to reduce </a:t>
            </a:r>
            <a:r>
              <a:rPr lang="en-US" dirty="0" smtClean="0"/>
              <a:t>costs</a:t>
            </a:r>
          </a:p>
          <a:p>
            <a:r>
              <a:rPr lang="en-US" dirty="0" smtClean="0"/>
              <a:t>Redesign release mechanism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2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763" y="1861438"/>
            <a:ext cx="823753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"ABS General Purpose." ABS General Purpose. </a:t>
            </a:r>
            <a:r>
              <a:rPr lang="en-US" sz="900" dirty="0" err="1"/>
              <a:t>Matbase</a:t>
            </a:r>
            <a:r>
              <a:rPr lang="en-US" sz="900" dirty="0"/>
              <a:t>, </a:t>
            </a:r>
            <a:r>
              <a:rPr lang="en-US" sz="900" dirty="0" err="1"/>
              <a:t>n.d.</a:t>
            </a:r>
            <a:r>
              <a:rPr lang="en-US" sz="900" dirty="0"/>
              <a:t> Web.</a:t>
            </a:r>
          </a:p>
          <a:p>
            <a:r>
              <a:rPr lang="en-US" sz="900" dirty="0" err="1"/>
              <a:t>Chapple</a:t>
            </a:r>
            <a:r>
              <a:rPr lang="en-US" sz="900" dirty="0"/>
              <a:t>, Christopher R., and Claus G. </a:t>
            </a:r>
            <a:r>
              <a:rPr lang="en-US" sz="900" dirty="0" err="1"/>
              <a:t>Roehrborn</a:t>
            </a:r>
            <a:r>
              <a:rPr lang="en-US" sz="900" dirty="0"/>
              <a:t>. "A Shifted Paradigm for the Further Understanding, Evaluation, and Treatment of Lower Urinary Tract Symptoms in Men: Focus on the Bladder." European Urology 49.4 (2006): 651-59. Web.</a:t>
            </a:r>
          </a:p>
          <a:p>
            <a:r>
              <a:rPr lang="en-US" sz="900" dirty="0" err="1"/>
              <a:t>Ciullo</a:t>
            </a:r>
            <a:r>
              <a:rPr lang="en-US" sz="900" dirty="0"/>
              <a:t>, Peter A., and Norman Hewitt. The Rubber Formulary. Norwich, NY: Noyes Publications, 1999. Print.</a:t>
            </a:r>
          </a:p>
          <a:p>
            <a:r>
              <a:rPr lang="en-US" sz="900" dirty="0"/>
              <a:t>"Cost Estimator." Injection Molding. </a:t>
            </a:r>
            <a:r>
              <a:rPr lang="en-US" sz="900" dirty="0" err="1"/>
              <a:t>Custompart.net</a:t>
            </a:r>
            <a:r>
              <a:rPr lang="en-US" sz="900" dirty="0"/>
              <a:t>, </a:t>
            </a:r>
            <a:r>
              <a:rPr lang="en-US" sz="900" dirty="0" err="1"/>
              <a:t>n.d.</a:t>
            </a:r>
            <a:r>
              <a:rPr lang="en-US" sz="900" dirty="0"/>
              <a:t> Web. 30 Nov. 2014.</a:t>
            </a:r>
          </a:p>
          <a:p>
            <a:r>
              <a:rPr lang="en-US" sz="900" dirty="0"/>
              <a:t>"Definitions of Resins - Acrylonitrile-Butadiene-Styrene (ABS)." SPI. SPI: The Plastics Industry Trade Association,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 err="1"/>
              <a:t>Gammie</a:t>
            </a:r>
            <a:r>
              <a:rPr lang="en-US" sz="900" dirty="0"/>
              <a:t>, Andrew, Becky Clarkson, Chris </a:t>
            </a:r>
            <a:r>
              <a:rPr lang="en-US" sz="900" dirty="0" err="1"/>
              <a:t>Constantinou</a:t>
            </a:r>
            <a:r>
              <a:rPr lang="en-US" sz="900" dirty="0"/>
              <a:t>, Margot </a:t>
            </a:r>
            <a:r>
              <a:rPr lang="en-US" sz="900" dirty="0" err="1"/>
              <a:t>Damaser</a:t>
            </a:r>
            <a:r>
              <a:rPr lang="en-US" sz="900" dirty="0"/>
              <a:t>, Michael </a:t>
            </a:r>
            <a:r>
              <a:rPr lang="en-US" sz="900" dirty="0" err="1"/>
              <a:t>Drinnan</a:t>
            </a:r>
            <a:r>
              <a:rPr lang="en-US" sz="900" dirty="0"/>
              <a:t>, Geert </a:t>
            </a:r>
            <a:r>
              <a:rPr lang="en-US" sz="900" dirty="0" err="1"/>
              <a:t>Geleijnse</a:t>
            </a:r>
            <a:r>
              <a:rPr lang="en-US" sz="900" dirty="0"/>
              <a:t>, Derek Griffiths, Peter Rosier, Werner </a:t>
            </a:r>
            <a:r>
              <a:rPr lang="en-US" sz="900" dirty="0" err="1"/>
              <a:t>Schäfer</a:t>
            </a:r>
            <a:r>
              <a:rPr lang="en-US" sz="900" dirty="0"/>
              <a:t>, and Ron Van </a:t>
            </a:r>
            <a:r>
              <a:rPr lang="en-US" sz="900" dirty="0" err="1"/>
              <a:t>Mastrigt</a:t>
            </a:r>
            <a:r>
              <a:rPr lang="en-US" sz="900" dirty="0"/>
              <a:t>. "International Continence Society Guidelines on Urodynamic Equipment Performance." </a:t>
            </a:r>
            <a:r>
              <a:rPr lang="en-US" sz="900" dirty="0" err="1"/>
              <a:t>Neurourology</a:t>
            </a:r>
            <a:r>
              <a:rPr lang="en-US" sz="900" dirty="0"/>
              <a:t> and </a:t>
            </a:r>
            <a:r>
              <a:rPr lang="en-US" sz="900" dirty="0" err="1"/>
              <a:t>Urodynamics</a:t>
            </a:r>
            <a:r>
              <a:rPr lang="en-US" sz="900" dirty="0"/>
              <a:t> (2014): N/a. Web.</a:t>
            </a:r>
          </a:p>
          <a:p>
            <a:r>
              <a:rPr lang="en-US" sz="900" dirty="0" err="1"/>
              <a:t>Goping</a:t>
            </a:r>
            <a:r>
              <a:rPr lang="en-US" sz="900" dirty="0"/>
              <a:t>, </a:t>
            </a:r>
            <a:r>
              <a:rPr lang="en-US" sz="900" dirty="0" err="1"/>
              <a:t>Ing</a:t>
            </a:r>
            <a:r>
              <a:rPr lang="en-US" sz="900" dirty="0"/>
              <a:t>. "Skype Meeting with </a:t>
            </a:r>
            <a:r>
              <a:rPr lang="en-US" sz="900" dirty="0" err="1"/>
              <a:t>Ing</a:t>
            </a:r>
            <a:r>
              <a:rPr lang="en-US" sz="900" dirty="0"/>
              <a:t> </a:t>
            </a:r>
            <a:r>
              <a:rPr lang="en-US" sz="900" dirty="0" err="1"/>
              <a:t>Goping</a:t>
            </a:r>
            <a:r>
              <a:rPr lang="en-US" sz="900" dirty="0"/>
              <a:t>." Online interview. 29 Aug. 2014.</a:t>
            </a:r>
          </a:p>
          <a:p>
            <a:r>
              <a:rPr lang="en-US" sz="900" dirty="0"/>
              <a:t>Harper, Megan. "FW: Flow Through </a:t>
            </a:r>
            <a:r>
              <a:rPr lang="en-US" sz="900" dirty="0" err="1"/>
              <a:t>Uroflow</a:t>
            </a:r>
            <a:r>
              <a:rPr lang="en-US" sz="900" dirty="0"/>
              <a:t> Device - Wash U Senior Design." Message to the author. 13 Nov. 2014. E-mail.</a:t>
            </a:r>
          </a:p>
          <a:p>
            <a:r>
              <a:rPr lang="en-US" sz="900" dirty="0"/>
              <a:t>"Innovation for Pelvic Health." </a:t>
            </a:r>
            <a:r>
              <a:rPr lang="en-US" sz="900" dirty="0" err="1"/>
              <a:t>Uroflowmeters</a:t>
            </a:r>
            <a:r>
              <a:rPr lang="en-US" sz="900" dirty="0"/>
              <a:t>. </a:t>
            </a:r>
            <a:r>
              <a:rPr lang="en-US" sz="900" dirty="0" err="1"/>
              <a:t>Laborie</a:t>
            </a:r>
            <a:r>
              <a:rPr lang="en-US" sz="900" dirty="0"/>
              <a:t> Medical Technologies,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/>
              <a:t>"INTERNATIONAL STANDARD ISO 2281 HOROLOGY." INTERNATIONAL STANDARD ISO 2281 HOROLOGY. International Organization for Standardization,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/>
              <a:t>"KOHLER: Kitchen &amp; Bath, Furniture &amp; Tile, Engines &amp; Generators, Golf &amp; Resort." KOHLER: Kitchen &amp; Bath, Furniture &amp; Tile, Engines &amp; Generators, Golf &amp; Resort. Kohler,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 err="1"/>
              <a:t>Lenau</a:t>
            </a:r>
            <a:r>
              <a:rPr lang="en-US" sz="900" dirty="0"/>
              <a:t>, </a:t>
            </a:r>
            <a:r>
              <a:rPr lang="en-US" sz="900" dirty="0" err="1"/>
              <a:t>Torben</a:t>
            </a:r>
            <a:r>
              <a:rPr lang="en-US" sz="900" dirty="0"/>
              <a:t>. "ABS - Acrylonitrile Butadiene Styrene." ABS - Acrylonitrile Butadiene Styrene. Design </a:t>
            </a:r>
            <a:r>
              <a:rPr lang="en-US" sz="900" dirty="0" err="1"/>
              <a:t>InSite</a:t>
            </a:r>
            <a:r>
              <a:rPr lang="en-US" sz="900" dirty="0"/>
              <a:t>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/>
              <a:t>Marquez, Derek. "Differences Between 18-8, 304, and 316 Stainless Steel - Ask the Expert." Ask the Expert RSS. Portland Bolt &amp; Manufacturing Company, 30 June 2010. Web. 01 Dec. 2014.</a:t>
            </a:r>
          </a:p>
          <a:p>
            <a:r>
              <a:rPr lang="en-US" sz="900" dirty="0"/>
              <a:t>(</a:t>
            </a:r>
            <a:r>
              <a:rPr lang="en-US" sz="900" dirty="0" err="1"/>
              <a:t>n.d.</a:t>
            </a:r>
            <a:r>
              <a:rPr lang="en-US" sz="900" dirty="0"/>
              <a:t>): n. </a:t>
            </a:r>
            <a:r>
              <a:rPr lang="en-US" sz="900" dirty="0" err="1"/>
              <a:t>pag</a:t>
            </a:r>
            <a:r>
              <a:rPr lang="en-US" sz="900" dirty="0"/>
              <a:t>. CAW Health, Safety &amp; Environment Fact Sheet HAZARDOUS SUBSTANCES. Canadian Women's Health Network, Aug. 2011. Web.</a:t>
            </a:r>
          </a:p>
          <a:p>
            <a:r>
              <a:rPr lang="en-US" sz="900" dirty="0"/>
              <a:t>"NITRILE RUBBER - COM GRADE BUNA N - NITRILE COMMERCIAL GRADE, .062 X 36.00 X 96.00 ADHESIVE BACKED." NITRILE RUBBER - COM GRADE BUNA N - NITRILE COMMERCIAL GRADE, .062 X 36.00 X 96.00 ADHESIVE BACKED. Rubber Sheet Roll,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/>
              <a:t>"Overlay Door Pivot Hinge." Overlay Door Pivot Hinge. McMaster-Carr,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/>
              <a:t>"Plastic Properties Of Acrylonitrile Butadiene Styrene (ABS)." Acrylonitrile Butadiene Styrene Properties. </a:t>
            </a:r>
            <a:r>
              <a:rPr lang="en-US" sz="900" dirty="0" err="1"/>
              <a:t>Dynalab</a:t>
            </a:r>
            <a:r>
              <a:rPr lang="en-US" sz="900" dirty="0"/>
              <a:t> Corp, </a:t>
            </a:r>
            <a:r>
              <a:rPr lang="en-US" sz="900" dirty="0" err="1"/>
              <a:t>n.d.</a:t>
            </a:r>
            <a:r>
              <a:rPr lang="en-US" sz="900" dirty="0"/>
              <a:t> Web. 30 Nov. 2014.</a:t>
            </a:r>
          </a:p>
          <a:p>
            <a:r>
              <a:rPr lang="en-US" sz="900" dirty="0"/>
              <a:t>Sun, Thomas. "FW: **URGENT, More Questions** Re: FW: Flow Through </a:t>
            </a:r>
            <a:r>
              <a:rPr lang="en-US" sz="900" dirty="0" err="1"/>
              <a:t>Uroflow</a:t>
            </a:r>
            <a:r>
              <a:rPr lang="en-US" sz="900" dirty="0"/>
              <a:t> Device - Wash U Senior Design." Message to </a:t>
            </a:r>
            <a:r>
              <a:rPr lang="en-US" sz="900" dirty="0" err="1"/>
              <a:t>Andriy</a:t>
            </a:r>
            <a:r>
              <a:rPr lang="en-US" sz="900" dirty="0"/>
              <a:t> </a:t>
            </a:r>
            <a:r>
              <a:rPr lang="en-US" sz="900" dirty="0" err="1"/>
              <a:t>Trebin</a:t>
            </a:r>
            <a:r>
              <a:rPr lang="en-US" sz="900" dirty="0"/>
              <a:t> and Stanley </a:t>
            </a:r>
            <a:r>
              <a:rPr lang="en-US" sz="900" dirty="0" err="1"/>
              <a:t>Koziol</a:t>
            </a:r>
            <a:r>
              <a:rPr lang="en-US" sz="900" dirty="0"/>
              <a:t>. 25 Nov. 2014. E-mail.</a:t>
            </a:r>
          </a:p>
          <a:p>
            <a:r>
              <a:rPr lang="en-US" sz="900" dirty="0"/>
              <a:t>"Super Strong Neodymium Disc Craft Magnets 1/4 X 1/16 Inch N42 (Set of 100)." : Arts And Crafts Adhesives: </a:t>
            </a:r>
            <a:r>
              <a:rPr lang="en-US" sz="900" dirty="0" err="1"/>
              <a:t>Amazon.com</a:t>
            </a:r>
            <a:r>
              <a:rPr lang="en-US" sz="900" dirty="0"/>
              <a:t>: Industrial &amp; Scientific. Amazon,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 err="1"/>
              <a:t>Trebin</a:t>
            </a:r>
            <a:r>
              <a:rPr lang="en-US" sz="900" dirty="0"/>
              <a:t>, </a:t>
            </a:r>
            <a:r>
              <a:rPr lang="en-US" sz="900" dirty="0" err="1"/>
              <a:t>Andriy</a:t>
            </a:r>
            <a:r>
              <a:rPr lang="en-US" sz="900" dirty="0"/>
              <a:t>. "RE: FW: Flow Through </a:t>
            </a:r>
            <a:r>
              <a:rPr lang="en-US" sz="900" dirty="0" err="1"/>
              <a:t>Uroflow</a:t>
            </a:r>
            <a:r>
              <a:rPr lang="en-US" sz="900" dirty="0"/>
              <a:t> Device - Wash U Senior Design." Message to Stanley </a:t>
            </a:r>
            <a:r>
              <a:rPr lang="en-US" sz="900" dirty="0" err="1"/>
              <a:t>Koziol</a:t>
            </a:r>
            <a:r>
              <a:rPr lang="en-US" sz="900" dirty="0"/>
              <a:t>. 24 Nov. 2014. E-mail.</a:t>
            </a:r>
          </a:p>
          <a:p>
            <a:r>
              <a:rPr lang="en-US" sz="900" dirty="0"/>
              <a:t>"Type 316 Stainless Steel Flat Head Phillips Machine Screw." McMaster-Carr Type 316 Stainless Steel Flat Head Phillips Machine Screw. McMaster-Carr,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  <a:p>
            <a:r>
              <a:rPr lang="en-US" sz="900" dirty="0"/>
              <a:t>"</a:t>
            </a:r>
            <a:r>
              <a:rPr lang="en-US" sz="900" dirty="0" err="1"/>
              <a:t>Uroflowmetry</a:t>
            </a:r>
            <a:r>
              <a:rPr lang="en-US" sz="900" dirty="0"/>
              <a:t>: </a:t>
            </a:r>
            <a:r>
              <a:rPr lang="en-US" sz="900" dirty="0" err="1"/>
              <a:t>MedlinePlus</a:t>
            </a:r>
            <a:r>
              <a:rPr lang="en-US" sz="900" dirty="0"/>
              <a:t> Medical Encyclopedia." U.S National Library of Medicine. U.S. National Library of Medicine, </a:t>
            </a:r>
            <a:r>
              <a:rPr lang="en-US" sz="900" dirty="0" err="1"/>
              <a:t>n.d.</a:t>
            </a:r>
            <a:r>
              <a:rPr lang="en-US" sz="900" dirty="0"/>
              <a:t> Web. 01 Dec. 2014.</a:t>
            </a:r>
          </a:p>
        </p:txBody>
      </p:sp>
    </p:spTree>
    <p:extLst>
      <p:ext uri="{BB962C8B-B14F-4D97-AF65-F5344CB8AC3E}">
        <p14:creationId xmlns:p14="http://schemas.microsoft.com/office/powerpoint/2010/main" val="131327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964266"/>
            <a:ext cx="7345362" cy="1676400"/>
          </a:xfrm>
        </p:spPr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9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Demonstration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32</a:t>
            </a:r>
          </a:p>
          <a:p>
            <a:r>
              <a:rPr lang="en-US" dirty="0" smtClean="0"/>
              <a:t>Jordan Nick </a:t>
            </a:r>
            <a:r>
              <a:rPr lang="en-US" dirty="0" smtClean="0"/>
              <a:t>, </a:t>
            </a:r>
            <a:r>
              <a:rPr lang="en-US" dirty="0" smtClean="0"/>
              <a:t>Jodi Small, and </a:t>
            </a:r>
            <a:r>
              <a:rPr lang="en-US" dirty="0" err="1" smtClean="0"/>
              <a:t>Akhil</a:t>
            </a:r>
            <a:r>
              <a:rPr lang="en-US" dirty="0" smtClean="0"/>
              <a:t> </a:t>
            </a:r>
            <a:r>
              <a:rPr lang="en-US" dirty="0" err="1" smtClean="0"/>
              <a:t>Sundar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8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Expensive</a:t>
            </a:r>
          </a:p>
          <a:p>
            <a:r>
              <a:rPr lang="en-US" dirty="0" smtClean="0"/>
              <a:t>Excessive clean up</a:t>
            </a:r>
          </a:p>
          <a:p>
            <a:r>
              <a:rPr lang="en-US" dirty="0" smtClean="0"/>
              <a:t>Frequent maintenance</a:t>
            </a:r>
          </a:p>
          <a:p>
            <a:r>
              <a:rPr lang="en-US" dirty="0" smtClean="0"/>
              <a:t>Miscalculation</a:t>
            </a:r>
          </a:p>
          <a:p>
            <a:pPr lvl="1"/>
            <a:r>
              <a:rPr lang="en-US" dirty="0" smtClean="0"/>
              <a:t>Low flow data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06" r="2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213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91" y="244158"/>
            <a:ext cx="8022494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Client’s Technology – </a:t>
            </a:r>
            <a:r>
              <a:rPr lang="en-US" dirty="0" err="1" smtClean="0"/>
              <a:t>Urocap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Battery powered</a:t>
            </a:r>
          </a:p>
          <a:p>
            <a:r>
              <a:rPr lang="en-US" dirty="0" smtClean="0"/>
              <a:t>Bluetooth enabled</a:t>
            </a:r>
          </a:p>
          <a:p>
            <a:r>
              <a:rPr lang="en-US" dirty="0" smtClean="0"/>
              <a:t>Meets volume and flow rate specifications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0653" b="-20653"/>
          <a:stretch>
            <a:fillRect/>
          </a:stretch>
        </p:blipFill>
        <p:spPr>
          <a:xfrm>
            <a:off x="900113" y="2147888"/>
            <a:ext cx="3565525" cy="392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0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purpose of this project is to create a flow-through </a:t>
            </a:r>
            <a:r>
              <a:rPr lang="en-US" dirty="0" err="1"/>
              <a:t>uroflow</a:t>
            </a:r>
            <a:r>
              <a:rPr lang="en-US" dirty="0"/>
              <a:t> system that measures the </a:t>
            </a:r>
            <a:r>
              <a:rPr lang="en-US" dirty="0" smtClean="0"/>
              <a:t>volume </a:t>
            </a:r>
            <a:r>
              <a:rPr lang="en-US" dirty="0"/>
              <a:t>of urine and calculates flow rate in real-time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635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Design</a:t>
            </a:r>
            <a:endParaRPr lang="en-US" dirty="0"/>
          </a:p>
        </p:txBody>
      </p:sp>
      <p:pic>
        <p:nvPicPr>
          <p:cNvPr id="8" name="Content Placeholder 7" descr="assembled 3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204" r="-26204"/>
          <a:stretch>
            <a:fillRect/>
          </a:stretch>
        </p:blipFill>
        <p:spPr>
          <a:xfrm>
            <a:off x="900112" y="2353730"/>
            <a:ext cx="7345363" cy="3931920"/>
          </a:xfrm>
        </p:spPr>
      </p:pic>
      <p:sp>
        <p:nvSpPr>
          <p:cNvPr id="9" name="TextBox 8"/>
          <p:cNvSpPr txBox="1"/>
          <p:nvPr/>
        </p:nvSpPr>
        <p:spPr>
          <a:xfrm>
            <a:off x="2489200" y="1879602"/>
            <a:ext cx="418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Assembly</a:t>
            </a:r>
            <a:endParaRPr lang="en-US" sz="2400" dirty="0"/>
          </a:p>
        </p:txBody>
      </p:sp>
      <p:sp>
        <p:nvSpPr>
          <p:cNvPr id="5" name="Donut 4"/>
          <p:cNvSpPr/>
          <p:nvPr/>
        </p:nvSpPr>
        <p:spPr>
          <a:xfrm rot="20388629">
            <a:off x="2383179" y="3110171"/>
            <a:ext cx="4061178" cy="2314144"/>
          </a:xfrm>
          <a:prstGeom prst="donut">
            <a:avLst>
              <a:gd name="adj" fmla="val 17565"/>
            </a:avLst>
          </a:prstGeom>
          <a:solidFill>
            <a:srgbClr val="FF0000">
              <a:alpha val="40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3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Design</a:t>
            </a:r>
            <a:endParaRPr lang="en-US" dirty="0"/>
          </a:p>
        </p:txBody>
      </p:sp>
      <p:pic>
        <p:nvPicPr>
          <p:cNvPr id="4" name="Content Placeholder 3" descr="funnel 3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2" r="13542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8" y="2147888"/>
            <a:ext cx="3597277" cy="3927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Bowl</a:t>
            </a:r>
            <a:endParaRPr lang="en-US" dirty="0" smtClean="0"/>
          </a:p>
          <a:p>
            <a:r>
              <a:rPr lang="en-US" dirty="0" smtClean="0"/>
              <a:t>Fits inside standard toilet</a:t>
            </a:r>
          </a:p>
          <a:p>
            <a:r>
              <a:rPr lang="en-US" dirty="0" smtClean="0"/>
              <a:t>Protrusion for hinge and barrier for force plate</a:t>
            </a:r>
          </a:p>
          <a:p>
            <a:r>
              <a:rPr lang="en-US" dirty="0" smtClean="0"/>
              <a:t>Top radius 9 cm, bottom radius 8 </a:t>
            </a:r>
            <a:r>
              <a:rPr lang="en-US" dirty="0" smtClean="0"/>
              <a:t>cm</a:t>
            </a:r>
          </a:p>
          <a:p>
            <a:r>
              <a:rPr lang="en-US" dirty="0" smtClean="0"/>
              <a:t>Smallest standard toilet radius – 10.3 cm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86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Bottom Disk</a:t>
            </a:r>
          </a:p>
          <a:p>
            <a:r>
              <a:rPr lang="en-US" dirty="0" smtClean="0"/>
              <a:t>Houses load cell, circuit board, and Bluetooth communication</a:t>
            </a:r>
          </a:p>
          <a:p>
            <a:r>
              <a:rPr lang="en-US" dirty="0" smtClean="0"/>
              <a:t>Details of inside outside of scope</a:t>
            </a:r>
          </a:p>
          <a:p>
            <a:r>
              <a:rPr lang="en-US" dirty="0" smtClean="0"/>
              <a:t>Protrusion to attach to hinge</a:t>
            </a:r>
          </a:p>
        </p:txBody>
      </p:sp>
      <p:pic>
        <p:nvPicPr>
          <p:cNvPr id="7" name="Content Placeholder 6" descr="urocap and protrusion 3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2" r="10282"/>
          <a:stretch>
            <a:fillRect/>
          </a:stretch>
        </p:blipFill>
        <p:spPr>
          <a:xfrm>
            <a:off x="900113" y="2165351"/>
            <a:ext cx="3565525" cy="3927475"/>
          </a:xfrm>
        </p:spPr>
      </p:pic>
    </p:spTree>
    <p:extLst>
      <p:ext uri="{BB962C8B-B14F-4D97-AF65-F5344CB8AC3E}">
        <p14:creationId xmlns:p14="http://schemas.microsoft.com/office/powerpoint/2010/main" val="219523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Pivot Handle</a:t>
            </a:r>
          </a:p>
          <a:p>
            <a:r>
              <a:rPr lang="en-US" dirty="0" smtClean="0"/>
              <a:t>Arm used to release bottom disk</a:t>
            </a:r>
          </a:p>
          <a:p>
            <a:r>
              <a:rPr lang="en-US" dirty="0" smtClean="0"/>
              <a:t>Arm extends out of toilet</a:t>
            </a:r>
          </a:p>
          <a:p>
            <a:r>
              <a:rPr lang="en-US" dirty="0" smtClean="0"/>
              <a:t>Positioned in back of toilet to minimize interference with patient</a:t>
            </a:r>
          </a:p>
          <a:p>
            <a:r>
              <a:rPr lang="en-US" dirty="0" smtClean="0"/>
              <a:t>Locked in place by magnets</a:t>
            </a:r>
          </a:p>
        </p:txBody>
      </p:sp>
      <p:pic>
        <p:nvPicPr>
          <p:cNvPr id="4" name="Content Placeholder 3" descr="handle 3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" r="3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655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1319</TotalTime>
  <Words>1513</Words>
  <Application>Microsoft Macintosh PowerPoint</Application>
  <PresentationFormat>On-screen Show (4:3)</PresentationFormat>
  <Paragraphs>202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Capital</vt:lpstr>
      <vt:lpstr>Flow-Through Uroflow Device</vt:lpstr>
      <vt:lpstr>Need</vt:lpstr>
      <vt:lpstr>Current Technology</vt:lpstr>
      <vt:lpstr>Client’s Technology – Urocap IV</vt:lpstr>
      <vt:lpstr>Scope</vt:lpstr>
      <vt:lpstr>Mechanical Design</vt:lpstr>
      <vt:lpstr>Mechanical Design</vt:lpstr>
      <vt:lpstr>Mechanical Design</vt:lpstr>
      <vt:lpstr>Mechanical Design</vt:lpstr>
      <vt:lpstr>Mechanical Design</vt:lpstr>
      <vt:lpstr>Mechanical Design</vt:lpstr>
      <vt:lpstr>Mechanical Design</vt:lpstr>
      <vt:lpstr>Material Choice</vt:lpstr>
      <vt:lpstr>Overview of Discrete Differentiation</vt:lpstr>
      <vt:lpstr>Cleaning</vt:lpstr>
      <vt:lpstr>Manufacturing</vt:lpstr>
      <vt:lpstr>Weight Analysis</vt:lpstr>
      <vt:lpstr>Cost Analysis</vt:lpstr>
      <vt:lpstr>Design Specifications</vt:lpstr>
      <vt:lpstr>Future Work</vt:lpstr>
      <vt:lpstr>References</vt:lpstr>
      <vt:lpstr>Thank You  Questions?</vt:lpstr>
      <vt:lpstr>Prototype Demonstration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Flow-Through Uroflow Device</dc:title>
  <dc:creator>Jordan Nick</dc:creator>
  <cp:lastModifiedBy>Jordan Nick</cp:lastModifiedBy>
  <cp:revision>16</cp:revision>
  <dcterms:created xsi:type="dcterms:W3CDTF">2014-12-03T00:02:10Z</dcterms:created>
  <dcterms:modified xsi:type="dcterms:W3CDTF">2014-12-05T06:52:33Z</dcterms:modified>
</cp:coreProperties>
</file>