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1" r:id="rId17"/>
    <p:sldId id="272" r:id="rId18"/>
    <p:sldId id="273" r:id="rId19"/>
    <p:sldId id="277" r:id="rId20"/>
    <p:sldId id="278"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1" autoAdjust="0"/>
    <p:restoredTop sz="94660"/>
  </p:normalViewPr>
  <p:slideViewPr>
    <p:cSldViewPr>
      <p:cViewPr varScale="1">
        <p:scale>
          <a:sx n="80" d="100"/>
          <a:sy n="80" d="100"/>
        </p:scale>
        <p:origin x="-1469"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5A250-2DAD-48D3-A95D-B364AF3C7896}" type="datetimeFigureOut">
              <a:rPr lang="en-US" smtClean="0"/>
              <a:t>10/26/2014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B8DD6-1A88-44B4-8658-6C107B30E130}" type="slidenum">
              <a:rPr lang="en-US" smtClean="0"/>
              <a:t>‹#›</a:t>
            </a:fld>
            <a:endParaRPr lang="en-US"/>
          </a:p>
        </p:txBody>
      </p:sp>
    </p:spTree>
    <p:extLst>
      <p:ext uri="{BB962C8B-B14F-4D97-AF65-F5344CB8AC3E}">
        <p14:creationId xmlns:p14="http://schemas.microsoft.com/office/powerpoint/2010/main" val="246928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Flow –through means we want the urine to flow into a toilet, and not have to be transferred from a beaker to a toilet</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B3B8DD6-1A88-44B4-8658-6C107B30E130}" type="slidenum">
              <a:rPr lang="en-US" smtClean="0"/>
              <a:t>4</a:t>
            </a:fld>
            <a:endParaRPr lang="en-US"/>
          </a:p>
        </p:txBody>
      </p:sp>
    </p:spTree>
    <p:extLst>
      <p:ext uri="{BB962C8B-B14F-4D97-AF65-F5344CB8AC3E}">
        <p14:creationId xmlns:p14="http://schemas.microsoft.com/office/powerpoint/2010/main" val="373671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a:t>
            </a:r>
            <a:r>
              <a:rPr lang="en-US" baseline="0" dirty="0" smtClean="0"/>
              <a:t> –through means we want the urine to flow into a toilet, and not have to be transferred from a beaker to a toilet</a:t>
            </a:r>
            <a:endParaRPr lang="en-US" dirty="0"/>
          </a:p>
        </p:txBody>
      </p:sp>
      <p:sp>
        <p:nvSpPr>
          <p:cNvPr id="4" name="Slide Number Placeholder 3"/>
          <p:cNvSpPr>
            <a:spLocks noGrp="1"/>
          </p:cNvSpPr>
          <p:nvPr>
            <p:ph type="sldNum" sz="quarter" idx="10"/>
          </p:nvPr>
        </p:nvSpPr>
        <p:spPr/>
        <p:txBody>
          <a:bodyPr/>
          <a:lstStyle/>
          <a:p>
            <a:fld id="{BB3B8DD6-1A88-44B4-8658-6C107B30E130}" type="slidenum">
              <a:rPr lang="en-US" smtClean="0"/>
              <a:t>6</a:t>
            </a:fld>
            <a:endParaRPr lang="en-US"/>
          </a:p>
        </p:txBody>
      </p:sp>
    </p:spTree>
    <p:extLst>
      <p:ext uri="{BB962C8B-B14F-4D97-AF65-F5344CB8AC3E}">
        <p14:creationId xmlns:p14="http://schemas.microsoft.com/office/powerpoint/2010/main" val="356262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urine levels from height and cross sectional area, differentiate</a:t>
            </a:r>
            <a:r>
              <a:rPr lang="en-US" baseline="0" dirty="0" smtClean="0"/>
              <a:t> to find flow rate.</a:t>
            </a:r>
          </a:p>
          <a:p>
            <a:r>
              <a:rPr lang="en-US" baseline="0" dirty="0" smtClean="0"/>
              <a:t>w/o funnel, calculate volume in discrete periods of time, </a:t>
            </a:r>
            <a:endParaRPr lang="en-US" dirty="0"/>
          </a:p>
        </p:txBody>
      </p:sp>
      <p:sp>
        <p:nvSpPr>
          <p:cNvPr id="4" name="Slide Number Placeholder 3"/>
          <p:cNvSpPr>
            <a:spLocks noGrp="1"/>
          </p:cNvSpPr>
          <p:nvPr>
            <p:ph type="sldNum" sz="quarter" idx="10"/>
          </p:nvPr>
        </p:nvSpPr>
        <p:spPr/>
        <p:txBody>
          <a:bodyPr/>
          <a:lstStyle/>
          <a:p>
            <a:fld id="{BB3B8DD6-1A88-44B4-8658-6C107B30E130}" type="slidenum">
              <a:rPr lang="en-US" smtClean="0"/>
              <a:t>7</a:t>
            </a:fld>
            <a:endParaRPr lang="en-US"/>
          </a:p>
        </p:txBody>
      </p:sp>
    </p:spTree>
    <p:extLst>
      <p:ext uri="{BB962C8B-B14F-4D97-AF65-F5344CB8AC3E}">
        <p14:creationId xmlns:p14="http://schemas.microsoft.com/office/powerpoint/2010/main" val="106778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Sensors</a:t>
            </a:r>
            <a:r>
              <a:rPr lang="en-US" baseline="0" dirty="0" smtClean="0"/>
              <a:t> have to be right up against funnel, so disposable is no option. Sensors have to be removed during any cleaning, which is complicated and unsanitary.  The column being measured has to be very thin, and creating space is an issue</a:t>
            </a:r>
            <a:endParaRPr lang="en-US" dirty="0"/>
          </a:p>
        </p:txBody>
      </p:sp>
      <p:sp>
        <p:nvSpPr>
          <p:cNvPr id="4" name="Slide Number Placeholder 3"/>
          <p:cNvSpPr>
            <a:spLocks noGrp="1"/>
          </p:cNvSpPr>
          <p:nvPr>
            <p:ph type="sldNum" sz="quarter" idx="10"/>
          </p:nvPr>
        </p:nvSpPr>
        <p:spPr/>
        <p:txBody>
          <a:bodyPr/>
          <a:lstStyle/>
          <a:p>
            <a:fld id="{BB3B8DD6-1A88-44B4-8658-6C107B30E130}" type="slidenum">
              <a:rPr lang="en-US" smtClean="0"/>
              <a:t>9</a:t>
            </a:fld>
            <a:endParaRPr lang="en-US"/>
          </a:p>
        </p:txBody>
      </p:sp>
    </p:spTree>
    <p:extLst>
      <p:ext uri="{BB962C8B-B14F-4D97-AF65-F5344CB8AC3E}">
        <p14:creationId xmlns:p14="http://schemas.microsoft.com/office/powerpoint/2010/main" val="65081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Accuracy issues are due to low flow</a:t>
            </a:r>
            <a:endParaRPr lang="en-US" dirty="0"/>
          </a:p>
        </p:txBody>
      </p:sp>
      <p:sp>
        <p:nvSpPr>
          <p:cNvPr id="4" name="Slide Number Placeholder 3"/>
          <p:cNvSpPr>
            <a:spLocks noGrp="1"/>
          </p:cNvSpPr>
          <p:nvPr>
            <p:ph type="sldNum" sz="quarter" idx="10"/>
          </p:nvPr>
        </p:nvSpPr>
        <p:spPr/>
        <p:txBody>
          <a:bodyPr/>
          <a:lstStyle/>
          <a:p>
            <a:fld id="{BB3B8DD6-1A88-44B4-8658-6C107B30E130}" type="slidenum">
              <a:rPr lang="en-US" smtClean="0"/>
              <a:t>11</a:t>
            </a:fld>
            <a:endParaRPr lang="en-US"/>
          </a:p>
        </p:txBody>
      </p:sp>
    </p:spTree>
    <p:extLst>
      <p:ext uri="{BB962C8B-B14F-4D97-AF65-F5344CB8AC3E}">
        <p14:creationId xmlns:p14="http://schemas.microsoft.com/office/powerpoint/2010/main" val="3823396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Decided not to go with bob technology because of cleaning</a:t>
            </a:r>
            <a:r>
              <a:rPr lang="en-US" baseline="0" dirty="0" smtClean="0"/>
              <a:t> issues, and our client Laborie already has the force plate technology but it is used in a non-flow through environment </a:t>
            </a:r>
            <a:endParaRPr lang="en-US" dirty="0"/>
          </a:p>
        </p:txBody>
      </p:sp>
      <p:sp>
        <p:nvSpPr>
          <p:cNvPr id="4" name="Slide Number Placeholder 3"/>
          <p:cNvSpPr>
            <a:spLocks noGrp="1"/>
          </p:cNvSpPr>
          <p:nvPr>
            <p:ph type="sldNum" sz="quarter" idx="10"/>
          </p:nvPr>
        </p:nvSpPr>
        <p:spPr/>
        <p:txBody>
          <a:bodyPr/>
          <a:lstStyle/>
          <a:p>
            <a:fld id="{BB3B8DD6-1A88-44B4-8658-6C107B30E130}" type="slidenum">
              <a:rPr lang="en-US" smtClean="0"/>
              <a:t>15</a:t>
            </a:fld>
            <a:endParaRPr lang="en-US"/>
          </a:p>
        </p:txBody>
      </p:sp>
    </p:spTree>
    <p:extLst>
      <p:ext uri="{BB962C8B-B14F-4D97-AF65-F5344CB8AC3E}">
        <p14:creationId xmlns:p14="http://schemas.microsoft.com/office/powerpoint/2010/main" val="388340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72DFE99-21ED-456B-AA42-5DCD1720BC2C}" type="datetimeFigureOut">
              <a:rPr lang="en-US" smtClean="0"/>
              <a:t>10/26/2014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60F1A2A-E6F8-468D-AFA1-F5866752F3F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DFE99-21ED-456B-AA42-5DCD1720BC2C}" type="datetimeFigureOut">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1A2A-E6F8-468D-AFA1-F5866752F3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DFE99-21ED-456B-AA42-5DCD1720BC2C}" type="datetimeFigureOut">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1A2A-E6F8-468D-AFA1-F5866752F3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2DFE99-21ED-456B-AA42-5DCD1720BC2C}" type="datetimeFigureOut">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1A2A-E6F8-468D-AFA1-F5866752F3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2DFE99-21ED-456B-AA42-5DCD1720BC2C}" type="datetimeFigureOut">
              <a:rPr lang="en-US" smtClean="0"/>
              <a:t>10/26/2014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1A2A-E6F8-468D-AFA1-F5866752F3F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2DFE99-21ED-456B-AA42-5DCD1720BC2C}" type="datetimeFigureOut">
              <a:rPr lang="en-US" smtClean="0"/>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F1A2A-E6F8-468D-AFA1-F5866752F3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72DFE99-21ED-456B-AA42-5DCD1720BC2C}" type="datetimeFigureOut">
              <a:rPr lang="en-US" smtClean="0"/>
              <a:t>10/26/2014</a:t>
            </a:fld>
            <a:endParaRPr lang="en-US"/>
          </a:p>
        </p:txBody>
      </p:sp>
      <p:sp>
        <p:nvSpPr>
          <p:cNvPr id="27" name="Slide Number Placeholder 26"/>
          <p:cNvSpPr>
            <a:spLocks noGrp="1"/>
          </p:cNvSpPr>
          <p:nvPr>
            <p:ph type="sldNum" sz="quarter" idx="11"/>
          </p:nvPr>
        </p:nvSpPr>
        <p:spPr/>
        <p:txBody>
          <a:bodyPr rtlCol="0"/>
          <a:lstStyle/>
          <a:p>
            <a:fld id="{A60F1A2A-E6F8-468D-AFA1-F5866752F3F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72DFE99-21ED-456B-AA42-5DCD1720BC2C}" type="datetimeFigureOut">
              <a:rPr lang="en-US" smtClean="0"/>
              <a:t>10/26/2014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60F1A2A-E6F8-468D-AFA1-F5866752F3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DFE99-21ED-456B-AA42-5DCD1720BC2C}" type="datetimeFigureOut">
              <a:rPr lang="en-US" smtClean="0"/>
              <a:t>10/26/2014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F1A2A-E6F8-468D-AFA1-F5866752F3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2DFE99-21ED-456B-AA42-5DCD1720BC2C}" type="datetimeFigureOut">
              <a:rPr lang="en-US" smtClean="0"/>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F1A2A-E6F8-468D-AFA1-F5866752F3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2DFE99-21ED-456B-AA42-5DCD1720BC2C}" type="datetimeFigureOut">
              <a:rPr lang="en-US" smtClean="0"/>
              <a:t>10/26/2014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F1A2A-E6F8-468D-AFA1-F5866752F3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72DFE99-21ED-456B-AA42-5DCD1720BC2C}" type="datetimeFigureOut">
              <a:rPr lang="en-US" smtClean="0"/>
              <a:t>10/26/2014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60F1A2A-E6F8-468D-AFA1-F5866752F3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Flow-Through Uroflow Device</a:t>
            </a:r>
            <a:endParaRPr lang="en-US" dirty="0"/>
          </a:p>
        </p:txBody>
      </p:sp>
      <p:sp>
        <p:nvSpPr>
          <p:cNvPr id="3" name="Subtitle 2"/>
          <p:cNvSpPr>
            <a:spLocks noGrp="1"/>
          </p:cNvSpPr>
          <p:nvPr>
            <p:ph type="subTitle" idx="1"/>
          </p:nvPr>
        </p:nvSpPr>
        <p:spPr/>
        <p:txBody>
          <a:bodyPr>
            <a:normAutofit/>
          </a:bodyPr>
          <a:lstStyle/>
          <a:p>
            <a:r>
              <a:rPr lang="en-US" dirty="0" smtClean="0"/>
              <a:t>Group 32</a:t>
            </a:r>
          </a:p>
          <a:p>
            <a:r>
              <a:rPr lang="en-US" sz="2000" dirty="0" smtClean="0"/>
              <a:t>Akhil Sundar (presenter),</a:t>
            </a:r>
          </a:p>
          <a:p>
            <a:r>
              <a:rPr lang="en-US" sz="2000" dirty="0" smtClean="0"/>
              <a:t>Jodi Small, Jordan Nick</a:t>
            </a:r>
            <a:endParaRPr lang="en-US" sz="2000" dirty="0"/>
          </a:p>
        </p:txBody>
      </p:sp>
    </p:spTree>
    <p:extLst>
      <p:ext uri="{BB962C8B-B14F-4D97-AF65-F5344CB8AC3E}">
        <p14:creationId xmlns:p14="http://schemas.microsoft.com/office/powerpoint/2010/main" val="2323650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Ultrasound Imaging</a:t>
            </a:r>
            <a:endParaRPr lang="en-US" dirty="0"/>
          </a:p>
        </p:txBody>
      </p:sp>
      <p:sp>
        <p:nvSpPr>
          <p:cNvPr id="3" name="Content Placeholder 2"/>
          <p:cNvSpPr>
            <a:spLocks noGrp="1"/>
          </p:cNvSpPr>
          <p:nvPr>
            <p:ph idx="1"/>
          </p:nvPr>
        </p:nvSpPr>
        <p:spPr/>
        <p:txBody>
          <a:bodyPr/>
          <a:lstStyle/>
          <a:p>
            <a:r>
              <a:rPr lang="en-US" dirty="0" smtClean="0"/>
              <a:t>Requires a funnel</a:t>
            </a:r>
          </a:p>
          <a:p>
            <a:r>
              <a:rPr lang="en-US" dirty="0" smtClean="0"/>
              <a:t>Image fluid in funnel</a:t>
            </a:r>
          </a:p>
          <a:p>
            <a:r>
              <a:rPr lang="en-US" dirty="0" smtClean="0"/>
              <a:t>Issues</a:t>
            </a:r>
          </a:p>
          <a:p>
            <a:pPr lvl="1"/>
            <a:r>
              <a:rPr lang="en-US" dirty="0" smtClean="0"/>
              <a:t>Air barrier</a:t>
            </a:r>
          </a:p>
          <a:p>
            <a:pPr lvl="1"/>
            <a:r>
              <a:rPr lang="en-US" dirty="0" smtClean="0"/>
              <a:t>Unsanitary maintenance</a:t>
            </a:r>
            <a:endParaRPr lang="en-US" dirty="0"/>
          </a:p>
        </p:txBody>
      </p:sp>
    </p:spTree>
    <p:extLst>
      <p:ext uri="{BB962C8B-B14F-4D97-AF65-F5344CB8AC3E}">
        <p14:creationId xmlns:p14="http://schemas.microsoft.com/office/powerpoint/2010/main" val="3640841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Transmitting Bob</a:t>
            </a:r>
            <a:endParaRPr lang="en-US" dirty="0"/>
          </a:p>
        </p:txBody>
      </p:sp>
      <p:sp>
        <p:nvSpPr>
          <p:cNvPr id="3" name="Content Placeholder 2"/>
          <p:cNvSpPr>
            <a:spLocks noGrp="1"/>
          </p:cNvSpPr>
          <p:nvPr>
            <p:ph idx="1"/>
          </p:nvPr>
        </p:nvSpPr>
        <p:spPr/>
        <p:txBody>
          <a:bodyPr/>
          <a:lstStyle/>
          <a:p>
            <a:r>
              <a:rPr lang="en-US" dirty="0" smtClean="0"/>
              <a:t>Floating sensor using radar</a:t>
            </a:r>
          </a:p>
          <a:p>
            <a:r>
              <a:rPr lang="en-US" dirty="0" smtClean="0"/>
              <a:t>Can do with or without funnel</a:t>
            </a:r>
          </a:p>
          <a:p>
            <a:r>
              <a:rPr lang="en-US" dirty="0" smtClean="0"/>
              <a:t>Measures volume</a:t>
            </a:r>
          </a:p>
          <a:p>
            <a:pPr lvl="1"/>
            <a:r>
              <a:rPr lang="en-US" dirty="0" smtClean="0"/>
              <a:t>Detects urine level</a:t>
            </a:r>
          </a:p>
          <a:p>
            <a:pPr lvl="1"/>
            <a:r>
              <a:rPr lang="en-US" dirty="0" smtClean="0"/>
              <a:t>Known funnel/toilet geometry</a:t>
            </a:r>
          </a:p>
          <a:p>
            <a:r>
              <a:rPr lang="en-US" dirty="0" smtClean="0"/>
              <a:t>Issues: cleaning and accuracy</a:t>
            </a:r>
          </a:p>
          <a:p>
            <a:endParaRPr lang="en-US" dirty="0"/>
          </a:p>
        </p:txBody>
      </p:sp>
    </p:spTree>
    <p:extLst>
      <p:ext uri="{BB962C8B-B14F-4D97-AF65-F5344CB8AC3E}">
        <p14:creationId xmlns:p14="http://schemas.microsoft.com/office/powerpoint/2010/main" val="157451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Force Transducer</a:t>
            </a:r>
            <a:endParaRPr lang="en-US" dirty="0"/>
          </a:p>
        </p:txBody>
      </p:sp>
      <p:sp>
        <p:nvSpPr>
          <p:cNvPr id="3" name="Content Placeholder 2"/>
          <p:cNvSpPr>
            <a:spLocks noGrp="1"/>
          </p:cNvSpPr>
          <p:nvPr>
            <p:ph idx="1"/>
          </p:nvPr>
        </p:nvSpPr>
        <p:spPr/>
        <p:txBody>
          <a:bodyPr/>
          <a:lstStyle/>
          <a:p>
            <a:r>
              <a:rPr lang="en-US" dirty="0" smtClean="0"/>
              <a:t>Force plate inside toilet</a:t>
            </a:r>
          </a:p>
          <a:p>
            <a:r>
              <a:rPr lang="en-US" dirty="0" smtClean="0"/>
              <a:t>Used in some current devices</a:t>
            </a:r>
          </a:p>
          <a:p>
            <a:pPr lvl="1"/>
            <a:r>
              <a:rPr lang="en-US" dirty="0" smtClean="0"/>
              <a:t>Not flow through</a:t>
            </a:r>
          </a:p>
          <a:p>
            <a:r>
              <a:rPr lang="en-US" dirty="0" smtClean="0"/>
              <a:t>High refresh rate</a:t>
            </a:r>
          </a:p>
          <a:p>
            <a:r>
              <a:rPr lang="en-US" dirty="0" smtClean="0"/>
              <a:t>Measure volume</a:t>
            </a:r>
          </a:p>
          <a:p>
            <a:r>
              <a:rPr lang="en-US" dirty="0" smtClean="0"/>
              <a:t>Issues</a:t>
            </a:r>
          </a:p>
          <a:p>
            <a:pPr lvl="1"/>
            <a:r>
              <a:rPr lang="en-US" dirty="0" smtClean="0"/>
              <a:t>Splashing if no funnel</a:t>
            </a:r>
          </a:p>
          <a:p>
            <a:pPr marL="109728" indent="0">
              <a:buNone/>
            </a:pPr>
            <a:endParaRPr lang="en-US" dirty="0"/>
          </a:p>
        </p:txBody>
      </p:sp>
    </p:spTree>
    <p:extLst>
      <p:ext uri="{BB962C8B-B14F-4D97-AF65-F5344CB8AC3E}">
        <p14:creationId xmlns:p14="http://schemas.microsoft.com/office/powerpoint/2010/main" val="1801225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khil\Documents\Akhil WUSTL Documents\2014-2015\BME Design\Progress Report\Pugh char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53037"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86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khil\Documents\Akhil WUSTL Documents\2014-2015\BME Design\Progress Report\Pugh char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653037" cy="49339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Akhil\Documents\Akhil WUSTL Documents\2014-2015\BME Design\Progress Report\Pugh char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7816901"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41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Options</a:t>
            </a:r>
            <a:endParaRPr lang="en-US" dirty="0"/>
          </a:p>
        </p:txBody>
      </p:sp>
      <p:sp>
        <p:nvSpPr>
          <p:cNvPr id="3" name="Content Placeholder 2"/>
          <p:cNvSpPr>
            <a:spLocks noGrp="1"/>
          </p:cNvSpPr>
          <p:nvPr>
            <p:ph idx="1"/>
          </p:nvPr>
        </p:nvSpPr>
        <p:spPr/>
        <p:txBody>
          <a:bodyPr/>
          <a:lstStyle/>
          <a:p>
            <a:r>
              <a:rPr lang="en-US" dirty="0" smtClean="0"/>
              <a:t>Disposable funnel with bob</a:t>
            </a:r>
          </a:p>
          <a:p>
            <a:r>
              <a:rPr lang="en-US" dirty="0" smtClean="0"/>
              <a:t>Reusable funnel with bob</a:t>
            </a:r>
          </a:p>
          <a:p>
            <a:r>
              <a:rPr lang="en-US" dirty="0" smtClean="0"/>
              <a:t>No funnel with bob</a:t>
            </a:r>
          </a:p>
          <a:p>
            <a:r>
              <a:rPr lang="en-US" b="1" dirty="0" smtClean="0">
                <a:solidFill>
                  <a:srgbClr val="00B050"/>
                </a:solidFill>
              </a:rPr>
              <a:t>Force plate with funnel/basin</a:t>
            </a:r>
            <a:endParaRPr lang="en-US" b="1" dirty="0">
              <a:solidFill>
                <a:srgbClr val="00B050"/>
              </a:solidFill>
            </a:endParaRPr>
          </a:p>
        </p:txBody>
      </p:sp>
    </p:spTree>
    <p:extLst>
      <p:ext uri="{BB962C8B-B14F-4D97-AF65-F5344CB8AC3E}">
        <p14:creationId xmlns:p14="http://schemas.microsoft.com/office/powerpoint/2010/main" val="2299715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p:txBody>
          <a:bodyPr/>
          <a:lstStyle/>
          <a:p>
            <a:r>
              <a:rPr lang="en-US" dirty="0" smtClean="0"/>
              <a:t>Reusable basin</a:t>
            </a:r>
          </a:p>
          <a:p>
            <a:r>
              <a:rPr lang="en-US" dirty="0" smtClean="0"/>
              <a:t>Cup with force plate</a:t>
            </a:r>
          </a:p>
          <a:p>
            <a:r>
              <a:rPr lang="en-US" dirty="0" smtClean="0"/>
              <a:t>Releasable bottom</a:t>
            </a:r>
          </a:p>
          <a:p>
            <a:r>
              <a:rPr lang="en-US" dirty="0" smtClean="0"/>
              <a:t>Measures volume</a:t>
            </a:r>
          </a:p>
          <a:p>
            <a:endParaRPr lang="en-US" dirty="0" smtClean="0"/>
          </a:p>
        </p:txBody>
      </p:sp>
      <p:pic>
        <p:nvPicPr>
          <p:cNvPr id="4" name="Picture 2" descr="C:\Users\Akhil\Documents\Akhil WUSTL Documents\2014-2015\BME Design\Progress Report\BME design sketch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59562"/>
            <a:ext cx="5486400" cy="2241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khil\Documents\Akhil WUSTL Documents\2014-2015\BME Design\Progress Report\BME design sketch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814" y="2968052"/>
            <a:ext cx="3213058" cy="3449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2800" y="6426556"/>
            <a:ext cx="4267200" cy="369332"/>
          </a:xfrm>
          <a:prstGeom prst="rect">
            <a:avLst/>
          </a:prstGeom>
          <a:noFill/>
        </p:spPr>
        <p:txBody>
          <a:bodyPr wrap="square" rtlCol="0">
            <a:spAutoFit/>
          </a:bodyPr>
          <a:lstStyle/>
          <a:p>
            <a:r>
              <a:rPr lang="en-US" dirty="0" smtClean="0"/>
              <a:t>Figure 2: Initial sketches</a:t>
            </a:r>
            <a:endParaRPr lang="en-US" dirty="0"/>
          </a:p>
        </p:txBody>
      </p:sp>
    </p:spTree>
    <p:extLst>
      <p:ext uri="{BB962C8B-B14F-4D97-AF65-F5344CB8AC3E}">
        <p14:creationId xmlns:p14="http://schemas.microsoft.com/office/powerpoint/2010/main" val="241955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pic>
        <p:nvPicPr>
          <p:cNvPr id="5123" name="Picture 3" descr="C:\Users\Akhil\Documents\Akhil WUSTL Documents\2014-2015\BME Design\Progress Report\m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765925" cy="373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328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
        <p:nvSpPr>
          <p:cNvPr id="3" name="Content Placeholder 2"/>
          <p:cNvSpPr>
            <a:spLocks noGrp="1"/>
          </p:cNvSpPr>
          <p:nvPr>
            <p:ph idx="1"/>
          </p:nvPr>
        </p:nvSpPr>
        <p:spPr/>
        <p:txBody>
          <a:bodyPr/>
          <a:lstStyle/>
          <a:p>
            <a:r>
              <a:rPr lang="en-US" dirty="0" smtClean="0"/>
              <a:t>Uses current technology</a:t>
            </a:r>
          </a:p>
          <a:p>
            <a:r>
              <a:rPr lang="en-US" dirty="0" smtClean="0"/>
              <a:t>Minimizes splashing</a:t>
            </a:r>
          </a:p>
          <a:p>
            <a:r>
              <a:rPr lang="en-US" dirty="0" smtClean="0"/>
              <a:t>Easy to clean</a:t>
            </a:r>
          </a:p>
          <a:p>
            <a:r>
              <a:rPr lang="en-US" dirty="0" smtClean="0"/>
              <a:t>Can adapt Bluetooth</a:t>
            </a:r>
          </a:p>
          <a:p>
            <a:endParaRPr lang="en-US" dirty="0" smtClean="0"/>
          </a:p>
          <a:p>
            <a:endParaRPr lang="en-US" dirty="0"/>
          </a:p>
        </p:txBody>
      </p:sp>
    </p:spTree>
    <p:extLst>
      <p:ext uri="{BB962C8B-B14F-4D97-AF65-F5344CB8AC3E}">
        <p14:creationId xmlns:p14="http://schemas.microsoft.com/office/powerpoint/2010/main" val="126050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 Schedule</a:t>
            </a:r>
            <a:endParaRPr lang="en-US" dirty="0"/>
          </a:p>
        </p:txBody>
      </p:sp>
      <p:pic>
        <p:nvPicPr>
          <p:cNvPr id="9218" name="Picture 2" descr="C:\Users\Akhil\Documents\Akhil WUSTL Documents\2014-2015\BME Design\Progress Report\design sched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6" y="2667000"/>
            <a:ext cx="9237518" cy="183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67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a:t>
            </a:r>
            <a:endParaRPr lang="en-US" dirty="0"/>
          </a:p>
        </p:txBody>
      </p:sp>
      <p:sp>
        <p:nvSpPr>
          <p:cNvPr id="3" name="Content Placeholder 2"/>
          <p:cNvSpPr>
            <a:spLocks noGrp="1"/>
          </p:cNvSpPr>
          <p:nvPr>
            <p:ph idx="1"/>
          </p:nvPr>
        </p:nvSpPr>
        <p:spPr/>
        <p:txBody>
          <a:bodyPr/>
          <a:lstStyle/>
          <a:p>
            <a:r>
              <a:rPr lang="en-US" dirty="0" smtClean="0"/>
              <a:t>Diagnose urinary system issues</a:t>
            </a:r>
          </a:p>
          <a:p>
            <a:pPr lvl="1"/>
            <a:r>
              <a:rPr lang="en-US" dirty="0" smtClean="0"/>
              <a:t>50% of men over 40</a:t>
            </a:r>
          </a:p>
          <a:p>
            <a:r>
              <a:rPr lang="en-US" dirty="0" smtClean="0"/>
              <a:t>Diseases</a:t>
            </a:r>
          </a:p>
          <a:p>
            <a:pPr lvl="1"/>
            <a:r>
              <a:rPr lang="en-US" dirty="0" smtClean="0"/>
              <a:t>Bladder outlet obstruction</a:t>
            </a:r>
          </a:p>
          <a:p>
            <a:pPr lvl="1"/>
            <a:r>
              <a:rPr lang="en-US" dirty="0" smtClean="0"/>
              <a:t>Low bladder pressure</a:t>
            </a:r>
          </a:p>
          <a:p>
            <a:pPr lvl="1"/>
            <a:r>
              <a:rPr lang="en-US" dirty="0" smtClean="0"/>
              <a:t>Enlarged prostate</a:t>
            </a:r>
          </a:p>
          <a:p>
            <a:pPr marL="109728" indent="0">
              <a:buNone/>
            </a:pPr>
            <a:endParaRPr lang="en-US" dirty="0" smtClean="0"/>
          </a:p>
          <a:p>
            <a:pPr lvl="1"/>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3856829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Responsibilities</a:t>
            </a:r>
            <a:endParaRPr lang="en-US" dirty="0"/>
          </a:p>
        </p:txBody>
      </p:sp>
      <p:pic>
        <p:nvPicPr>
          <p:cNvPr id="7172" name="Picture 4" descr="C:\Users\Akhil\Documents\Akhil WUSTL Documents\2014-2015\BME Design\Progress Report\group mana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72659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09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109728" indent="0">
              <a:buNone/>
            </a:pPr>
            <a:r>
              <a:rPr lang="en-US" dirty="0" smtClean="0"/>
              <a:t>Questions?</a:t>
            </a:r>
            <a:endParaRPr lang="en-US" dirty="0"/>
          </a:p>
        </p:txBody>
      </p:sp>
    </p:spTree>
    <p:extLst>
      <p:ext uri="{BB962C8B-B14F-4D97-AF65-F5344CB8AC3E}">
        <p14:creationId xmlns:p14="http://schemas.microsoft.com/office/powerpoint/2010/main" val="365911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Figures</a:t>
            </a:r>
            <a:endParaRPr lang="en-US" dirty="0"/>
          </a:p>
        </p:txBody>
      </p:sp>
      <p:sp>
        <p:nvSpPr>
          <p:cNvPr id="3" name="Content Placeholder 2"/>
          <p:cNvSpPr>
            <a:spLocks noGrp="1"/>
          </p:cNvSpPr>
          <p:nvPr>
            <p:ph idx="1"/>
          </p:nvPr>
        </p:nvSpPr>
        <p:spPr/>
        <p:txBody>
          <a:bodyPr>
            <a:normAutofit/>
          </a:bodyPr>
          <a:lstStyle/>
          <a:p>
            <a:pPr marL="109728" indent="0">
              <a:buNone/>
            </a:pPr>
            <a:r>
              <a:rPr lang="en-US" dirty="0" smtClean="0"/>
              <a:t>1.  Nguyen</a:t>
            </a:r>
            <a:r>
              <a:rPr lang="en-US" dirty="0"/>
              <a:t>, Nam-</a:t>
            </a:r>
            <a:r>
              <a:rPr lang="en-US" dirty="0" err="1"/>
              <a:t>Trung</a:t>
            </a:r>
            <a:r>
              <a:rPr lang="en-US" dirty="0"/>
              <a:t>, and Thai-</a:t>
            </a:r>
            <a:r>
              <a:rPr lang="en-US" dirty="0" err="1"/>
              <a:t>Quang</a:t>
            </a:r>
            <a:r>
              <a:rPr lang="en-US" dirty="0"/>
              <a:t> </a:t>
            </a:r>
            <a:r>
              <a:rPr lang="en-US" dirty="0" err="1"/>
              <a:t>Troung</a:t>
            </a:r>
            <a:r>
              <a:rPr lang="en-US" dirty="0"/>
              <a:t>. “Flow rate </a:t>
            </a:r>
            <a:r>
              <a:rPr lang="en-US" dirty="0" smtClean="0"/>
              <a:t>	measurement </a:t>
            </a:r>
            <a:r>
              <a:rPr lang="en-US" dirty="0"/>
              <a:t>in microfluidics using optical sensors.” 1st </a:t>
            </a:r>
            <a:r>
              <a:rPr lang="en-US" dirty="0" smtClean="0"/>
              <a:t>	international </a:t>
            </a:r>
            <a:r>
              <a:rPr lang="en-US" dirty="0"/>
              <a:t>conference on sensing technology, </a:t>
            </a:r>
            <a:r>
              <a:rPr lang="en-US" dirty="0" smtClean="0"/>
              <a:t> </a:t>
            </a:r>
            <a:r>
              <a:rPr lang="en-US" dirty="0" err="1" smtClean="0"/>
              <a:t>Palmerston</a:t>
            </a:r>
            <a:r>
              <a:rPr lang="en-US" dirty="0" smtClean="0"/>
              <a:t> 	North</a:t>
            </a:r>
            <a:r>
              <a:rPr lang="en-US" dirty="0"/>
              <a:t>. 2005</a:t>
            </a:r>
            <a:r>
              <a:rPr lang="en-US" dirty="0" smtClean="0"/>
              <a:t>.</a:t>
            </a:r>
            <a:endParaRPr lang="en-US" dirty="0"/>
          </a:p>
        </p:txBody>
      </p:sp>
    </p:spTree>
    <p:extLst>
      <p:ext uri="{BB962C8B-B14F-4D97-AF65-F5344CB8AC3E}">
        <p14:creationId xmlns:p14="http://schemas.microsoft.com/office/powerpoint/2010/main" val="1842593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Technology</a:t>
            </a:r>
            <a:endParaRPr lang="en-US" dirty="0"/>
          </a:p>
        </p:txBody>
      </p:sp>
      <p:sp>
        <p:nvSpPr>
          <p:cNvPr id="3" name="Content Placeholder 2"/>
          <p:cNvSpPr>
            <a:spLocks noGrp="1"/>
          </p:cNvSpPr>
          <p:nvPr>
            <p:ph idx="1"/>
          </p:nvPr>
        </p:nvSpPr>
        <p:spPr/>
        <p:txBody>
          <a:bodyPr/>
          <a:lstStyle/>
          <a:p>
            <a:r>
              <a:rPr lang="en-US" dirty="0" smtClean="0"/>
              <a:t>Expensive</a:t>
            </a:r>
          </a:p>
          <a:p>
            <a:r>
              <a:rPr lang="en-US" dirty="0" smtClean="0"/>
              <a:t>Excessive clean up</a:t>
            </a:r>
          </a:p>
          <a:p>
            <a:r>
              <a:rPr lang="en-US" dirty="0" smtClean="0"/>
              <a:t>Frequent maintenance</a:t>
            </a:r>
          </a:p>
          <a:p>
            <a:r>
              <a:rPr lang="en-US" dirty="0" smtClean="0"/>
              <a:t>Miscalculation </a:t>
            </a:r>
          </a:p>
          <a:p>
            <a:pPr lvl="1"/>
            <a:r>
              <a:rPr lang="en-US" dirty="0" smtClean="0"/>
              <a:t>Low flow data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797" y="4583233"/>
            <a:ext cx="2895600" cy="225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614" y="2133600"/>
            <a:ext cx="271339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55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pPr marL="109728" indent="0">
              <a:buNone/>
            </a:pPr>
            <a:r>
              <a:rPr lang="en-US" dirty="0" smtClean="0"/>
              <a:t>Create a flow-through </a:t>
            </a:r>
            <a:r>
              <a:rPr lang="en-US" dirty="0" err="1" smtClean="0"/>
              <a:t>uroflow</a:t>
            </a:r>
            <a:r>
              <a:rPr lang="en-US" dirty="0" smtClean="0"/>
              <a:t> system that measures either volume or flow rate and calculates the other in </a:t>
            </a:r>
            <a:r>
              <a:rPr lang="en-US" dirty="0" smtClean="0"/>
              <a:t>real-time.</a:t>
            </a:r>
            <a:endParaRPr lang="en-US" dirty="0"/>
          </a:p>
        </p:txBody>
      </p:sp>
    </p:spTree>
    <p:extLst>
      <p:ext uri="{BB962C8B-B14F-4D97-AF65-F5344CB8AC3E}">
        <p14:creationId xmlns:p14="http://schemas.microsoft.com/office/powerpoint/2010/main" val="4090809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Specifications</a:t>
            </a:r>
            <a:endParaRPr lang="en-US" dirty="0"/>
          </a:p>
        </p:txBody>
      </p:sp>
      <p:pic>
        <p:nvPicPr>
          <p:cNvPr id="8195" name="Picture 3" descr="C:\Users\Akhil\Documents\Akhil WUSTL Documents\2014-2015\BME Design\Progress Report\Spe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4" y="2133600"/>
            <a:ext cx="7788276" cy="44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20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Funnel</a:t>
            </a:r>
            <a:endParaRPr lang="en-US" dirty="0"/>
          </a:p>
        </p:txBody>
      </p:sp>
      <p:sp>
        <p:nvSpPr>
          <p:cNvPr id="3" name="Content Placeholder 2"/>
          <p:cNvSpPr>
            <a:spLocks noGrp="1"/>
          </p:cNvSpPr>
          <p:nvPr>
            <p:ph idx="1"/>
          </p:nvPr>
        </p:nvSpPr>
        <p:spPr/>
        <p:txBody>
          <a:bodyPr/>
          <a:lstStyle/>
          <a:p>
            <a:r>
              <a:rPr lang="en-US" dirty="0" smtClean="0"/>
              <a:t>Disposable funnel</a:t>
            </a:r>
          </a:p>
          <a:p>
            <a:pPr lvl="1"/>
            <a:r>
              <a:rPr lang="en-US" dirty="0" smtClean="0"/>
              <a:t>Proper material</a:t>
            </a:r>
          </a:p>
          <a:p>
            <a:r>
              <a:rPr lang="en-US" dirty="0" smtClean="0"/>
              <a:t>Reusable funnel</a:t>
            </a:r>
          </a:p>
          <a:p>
            <a:pPr lvl="1"/>
            <a:r>
              <a:rPr lang="en-US" dirty="0" smtClean="0"/>
              <a:t>Requires cleaning</a:t>
            </a:r>
          </a:p>
          <a:p>
            <a:pPr lvl="1"/>
            <a:r>
              <a:rPr lang="en-US" dirty="0" smtClean="0"/>
              <a:t>Releasable bottom</a:t>
            </a:r>
          </a:p>
          <a:p>
            <a:r>
              <a:rPr lang="en-US" dirty="0" smtClean="0"/>
              <a:t>No funnel</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38400"/>
            <a:ext cx="3950573"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492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743200"/>
            <a:ext cx="3454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Alternatives: RGB Camera</a:t>
            </a:r>
            <a:endParaRPr lang="en-US" dirty="0"/>
          </a:p>
        </p:txBody>
      </p:sp>
      <p:sp>
        <p:nvSpPr>
          <p:cNvPr id="3" name="Content Placeholder 2"/>
          <p:cNvSpPr>
            <a:spLocks noGrp="1"/>
          </p:cNvSpPr>
          <p:nvPr>
            <p:ph idx="1"/>
          </p:nvPr>
        </p:nvSpPr>
        <p:spPr/>
        <p:txBody>
          <a:bodyPr/>
          <a:lstStyle/>
          <a:p>
            <a:r>
              <a:rPr lang="en-US" dirty="0" smtClean="0"/>
              <a:t>Separate urine from background</a:t>
            </a:r>
          </a:p>
          <a:p>
            <a:r>
              <a:rPr lang="en-US" dirty="0" smtClean="0"/>
              <a:t>With funnel</a:t>
            </a:r>
          </a:p>
          <a:p>
            <a:pPr lvl="1"/>
            <a:r>
              <a:rPr lang="en-US" dirty="0" smtClean="0"/>
              <a:t>Translucent funnel</a:t>
            </a:r>
          </a:p>
          <a:p>
            <a:pPr lvl="1"/>
            <a:r>
              <a:rPr lang="en-US" dirty="0" smtClean="0"/>
              <a:t>Measure urine levels</a:t>
            </a:r>
          </a:p>
          <a:p>
            <a:r>
              <a:rPr lang="en-US" dirty="0" smtClean="0"/>
              <a:t>Without funnel</a:t>
            </a:r>
          </a:p>
          <a:p>
            <a:pPr lvl="1"/>
            <a:r>
              <a:rPr lang="en-US" dirty="0" smtClean="0"/>
              <a:t>2 cameras</a:t>
            </a:r>
          </a:p>
          <a:p>
            <a:pPr lvl="1"/>
            <a:r>
              <a:rPr lang="en-US" dirty="0" smtClean="0"/>
              <a:t>Cross-sectional area and height</a:t>
            </a:r>
          </a:p>
          <a:p>
            <a:r>
              <a:rPr lang="en-US" dirty="0" smtClean="0"/>
              <a:t>Issues: comfort and accuracy</a:t>
            </a:r>
            <a:endParaRPr lang="en-US" dirty="0"/>
          </a:p>
        </p:txBody>
      </p:sp>
    </p:spTree>
    <p:extLst>
      <p:ext uri="{BB962C8B-B14F-4D97-AF65-F5344CB8AC3E}">
        <p14:creationId xmlns:p14="http://schemas.microsoft.com/office/powerpoint/2010/main" val="1910281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Alternatives: Thermal Imaging</a:t>
            </a:r>
            <a:endParaRPr lang="en-US" dirty="0"/>
          </a:p>
        </p:txBody>
      </p:sp>
      <p:sp>
        <p:nvSpPr>
          <p:cNvPr id="3" name="Content Placeholder 2"/>
          <p:cNvSpPr>
            <a:spLocks noGrp="1"/>
          </p:cNvSpPr>
          <p:nvPr>
            <p:ph idx="1"/>
          </p:nvPr>
        </p:nvSpPr>
        <p:spPr/>
        <p:txBody>
          <a:bodyPr/>
          <a:lstStyle/>
          <a:p>
            <a:r>
              <a:rPr lang="en-US" dirty="0" smtClean="0"/>
              <a:t>Easy </a:t>
            </a:r>
            <a:r>
              <a:rPr lang="en-US" dirty="0" smtClean="0"/>
              <a:t>to visualize urine</a:t>
            </a:r>
            <a:endParaRPr lang="en-US" dirty="0" smtClean="0"/>
          </a:p>
          <a:p>
            <a:r>
              <a:rPr lang="en-US" dirty="0" smtClean="0"/>
              <a:t>With funnel</a:t>
            </a:r>
          </a:p>
          <a:p>
            <a:pPr lvl="1"/>
            <a:r>
              <a:rPr lang="en-US" dirty="0" smtClean="0"/>
              <a:t>Conduct heat</a:t>
            </a:r>
          </a:p>
          <a:p>
            <a:r>
              <a:rPr lang="en-US" dirty="0" smtClean="0"/>
              <a:t>Without funnel</a:t>
            </a:r>
          </a:p>
          <a:p>
            <a:pPr lvl="1"/>
            <a:r>
              <a:rPr lang="en-US" dirty="0" smtClean="0"/>
              <a:t>Similar to RGB</a:t>
            </a:r>
          </a:p>
          <a:p>
            <a:r>
              <a:rPr lang="en-US" dirty="0" smtClean="0"/>
              <a:t>Issues: accuracy and cost</a:t>
            </a:r>
          </a:p>
          <a:p>
            <a:pPr lvl="1"/>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396535"/>
            <a:ext cx="3543300" cy="278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596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Alternatives: Optical Sensors</a:t>
            </a:r>
            <a:endParaRPr lang="en-US" dirty="0"/>
          </a:p>
        </p:txBody>
      </p:sp>
      <p:sp>
        <p:nvSpPr>
          <p:cNvPr id="3" name="Content Placeholder 2"/>
          <p:cNvSpPr>
            <a:spLocks noGrp="1"/>
          </p:cNvSpPr>
          <p:nvPr>
            <p:ph idx="1"/>
          </p:nvPr>
        </p:nvSpPr>
        <p:spPr>
          <a:xfrm>
            <a:off x="457200" y="2249424"/>
            <a:ext cx="4800600" cy="4325112"/>
          </a:xfrm>
        </p:spPr>
        <p:txBody>
          <a:bodyPr/>
          <a:lstStyle/>
          <a:p>
            <a:r>
              <a:rPr lang="en-US" dirty="0" smtClean="0"/>
              <a:t>Measures flow rate</a:t>
            </a:r>
          </a:p>
          <a:p>
            <a:r>
              <a:rPr lang="en-US" dirty="0" smtClean="0"/>
              <a:t>Uses refractive indexes</a:t>
            </a:r>
          </a:p>
          <a:p>
            <a:r>
              <a:rPr lang="en-US" dirty="0" smtClean="0"/>
              <a:t>Accurate</a:t>
            </a:r>
            <a:endParaRPr lang="en-US" dirty="0" smtClean="0"/>
          </a:p>
          <a:p>
            <a:r>
              <a:rPr lang="en-US" dirty="0" smtClean="0"/>
              <a:t>Requires funnel</a:t>
            </a:r>
          </a:p>
          <a:p>
            <a:r>
              <a:rPr lang="en-US" dirty="0" smtClean="0"/>
              <a:t>Issues</a:t>
            </a:r>
          </a:p>
          <a:p>
            <a:pPr lvl="1"/>
            <a:r>
              <a:rPr lang="en-US" dirty="0" smtClean="0"/>
              <a:t>Unsanitary</a:t>
            </a:r>
          </a:p>
          <a:p>
            <a:pPr lvl="1"/>
            <a:r>
              <a:rPr lang="en-US" dirty="0" smtClean="0"/>
              <a:t>Space</a:t>
            </a:r>
            <a:endParaRPr lang="en-US" dirty="0"/>
          </a:p>
        </p:txBody>
      </p:sp>
      <p:pic>
        <p:nvPicPr>
          <p:cNvPr id="6146" name="Picture 2" descr="C:\Users\Akhil\Documents\Akhil WUSTL Documents\2014-2015\BME Design\Progress Report\computer m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830" y="2133600"/>
            <a:ext cx="4462342" cy="3243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5486400"/>
            <a:ext cx="4038600" cy="646331"/>
          </a:xfrm>
          <a:prstGeom prst="rect">
            <a:avLst/>
          </a:prstGeom>
          <a:noFill/>
        </p:spPr>
        <p:txBody>
          <a:bodyPr wrap="square" rtlCol="0">
            <a:spAutoFit/>
          </a:bodyPr>
          <a:lstStyle/>
          <a:p>
            <a:r>
              <a:rPr lang="en-US" dirty="0" smtClean="0"/>
              <a:t>Figure 1: (a) air disperses light. (b) liquid focuses light</a:t>
            </a:r>
            <a:endParaRPr lang="en-US" dirty="0"/>
          </a:p>
        </p:txBody>
      </p:sp>
    </p:spTree>
    <p:extLst>
      <p:ext uri="{BB962C8B-B14F-4D97-AF65-F5344CB8AC3E}">
        <p14:creationId xmlns:p14="http://schemas.microsoft.com/office/powerpoint/2010/main" val="3834519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625</TotalTime>
  <Words>476</Words>
  <Application>Microsoft Office PowerPoint</Application>
  <PresentationFormat>On-screen Show (4:3)</PresentationFormat>
  <Paragraphs>112</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Flow-Through Uroflow Device</vt:lpstr>
      <vt:lpstr>Need</vt:lpstr>
      <vt:lpstr>Current Technology</vt:lpstr>
      <vt:lpstr>Scope</vt:lpstr>
      <vt:lpstr>Design Specifications</vt:lpstr>
      <vt:lpstr>Alternatives: Funnel</vt:lpstr>
      <vt:lpstr>Alternatives: RGB Camera</vt:lpstr>
      <vt:lpstr>Alternatives: Thermal Imaging</vt:lpstr>
      <vt:lpstr>Alternatives: Optical Sensors</vt:lpstr>
      <vt:lpstr>Alternatives: Ultrasound Imaging</vt:lpstr>
      <vt:lpstr>Alternatives: Transmitting Bob</vt:lpstr>
      <vt:lpstr>Alternatives: Force Transducer</vt:lpstr>
      <vt:lpstr>PowerPoint Presentation</vt:lpstr>
      <vt:lpstr>PowerPoint Presentation</vt:lpstr>
      <vt:lpstr>Final Options</vt:lpstr>
      <vt:lpstr>Chosen Design</vt:lpstr>
      <vt:lpstr>Chosen Design</vt:lpstr>
      <vt:lpstr>Chosen Design</vt:lpstr>
      <vt:lpstr>Design Schedule</vt:lpstr>
      <vt:lpstr>Team Responsibilities</vt:lpstr>
      <vt:lpstr>Thank You</vt:lpstr>
      <vt:lpstr>Figures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Flow-Through Uroflow Device</dc:title>
  <dc:creator>Akhil</dc:creator>
  <cp:lastModifiedBy>Akhil</cp:lastModifiedBy>
  <cp:revision>34</cp:revision>
  <dcterms:created xsi:type="dcterms:W3CDTF">2014-10-25T18:38:42Z</dcterms:created>
  <dcterms:modified xsi:type="dcterms:W3CDTF">2014-10-27T05:13:31Z</dcterms:modified>
</cp:coreProperties>
</file>