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82" r:id="rId5"/>
    <p:sldId id="259" r:id="rId6"/>
    <p:sldId id="261" r:id="rId7"/>
    <p:sldId id="262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80" r:id="rId18"/>
    <p:sldId id="263" r:id="rId19"/>
    <p:sldId id="264" r:id="rId20"/>
    <p:sldId id="281" r:id="rId21"/>
    <p:sldId id="276" r:id="rId22"/>
    <p:sldId id="277" r:id="rId23"/>
    <p:sldId id="279" r:id="rId24"/>
    <p:sldId id="283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D91A5-9CCC-CE48-B355-D30C2A86755B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05468-075A-4D48-BE27-3C95C5D52AF1}">
      <dgm:prSet phldrT="[Text]" custT="1"/>
      <dgm:spPr/>
      <dgm:t>
        <a:bodyPr/>
        <a:lstStyle/>
        <a:p>
          <a:r>
            <a:rPr lang="en-US" sz="1100">
              <a:latin typeface="Arial"/>
              <a:cs typeface="Arial"/>
            </a:rPr>
            <a:t>Group 32</a:t>
          </a:r>
        </a:p>
      </dgm:t>
    </dgm:pt>
    <dgm:pt modelId="{4DDBE40A-CA4A-1E46-8A24-7D425906E350}" type="parTrans" cxnId="{178963CF-22BC-754A-AB41-6843DCBE8730}">
      <dgm:prSet/>
      <dgm:spPr/>
      <dgm:t>
        <a:bodyPr/>
        <a:lstStyle/>
        <a:p>
          <a:endParaRPr lang="en-US" sz="1100"/>
        </a:p>
      </dgm:t>
    </dgm:pt>
    <dgm:pt modelId="{77059DA9-D321-B247-8495-9F0DE3CC2E7A}" type="sibTrans" cxnId="{178963CF-22BC-754A-AB41-6843DCBE8730}">
      <dgm:prSet/>
      <dgm:spPr/>
      <dgm:t>
        <a:bodyPr/>
        <a:lstStyle/>
        <a:p>
          <a:endParaRPr lang="en-US" sz="1100"/>
        </a:p>
      </dgm:t>
    </dgm:pt>
    <dgm:pt modelId="{B099EC8B-91ED-3440-A02C-C72EF6553B1E}">
      <dgm:prSet phldrT="[Text]" custT="1"/>
      <dgm:spPr/>
      <dgm:t>
        <a:bodyPr/>
        <a:lstStyle/>
        <a:p>
          <a:r>
            <a:rPr lang="en-US" sz="1100">
              <a:latin typeface="Arial"/>
              <a:cs typeface="Arial"/>
            </a:rPr>
            <a:t>Jordan Nick</a:t>
          </a:r>
        </a:p>
      </dgm:t>
    </dgm:pt>
    <dgm:pt modelId="{33D68AF0-40D7-AD42-B4FE-95F484D6A141}" type="parTrans" cxnId="{75DF5481-9C11-B541-93FF-6369DD4527D2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C2092CC4-823A-4542-8BC9-BC45231A7DBB}" type="sibTrans" cxnId="{75DF5481-9C11-B541-93FF-6369DD4527D2}">
      <dgm:prSet/>
      <dgm:spPr/>
      <dgm:t>
        <a:bodyPr/>
        <a:lstStyle/>
        <a:p>
          <a:endParaRPr lang="en-US" sz="1100"/>
        </a:p>
      </dgm:t>
    </dgm:pt>
    <dgm:pt modelId="{A69F214B-BE2C-4C48-8DA3-869DC4016769}">
      <dgm:prSet phldrT="[Text]" custT="1"/>
      <dgm:spPr/>
      <dgm:t>
        <a:bodyPr/>
        <a:lstStyle/>
        <a:p>
          <a:r>
            <a:rPr lang="en-US" sz="1100">
              <a:latin typeface="Arial"/>
              <a:cs typeface="Arial"/>
            </a:rPr>
            <a:t>Signal Processing, Mechanical Design</a:t>
          </a:r>
        </a:p>
      </dgm:t>
    </dgm:pt>
    <dgm:pt modelId="{71877785-87DB-DA41-8691-5C3ED4A12449}" type="parTrans" cxnId="{6FD570AF-ADE6-D543-8270-629D2F141780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3B399D8D-98E5-F64B-91C2-77468FD9993E}" type="sibTrans" cxnId="{6FD570AF-ADE6-D543-8270-629D2F141780}">
      <dgm:prSet/>
      <dgm:spPr/>
      <dgm:t>
        <a:bodyPr/>
        <a:lstStyle/>
        <a:p>
          <a:endParaRPr lang="en-US" sz="1100"/>
        </a:p>
      </dgm:t>
    </dgm:pt>
    <dgm:pt modelId="{B0C8C12A-896C-E64A-81D0-192DA87DAC74}">
      <dgm:prSet phldrT="[Text]" custT="1"/>
      <dgm:spPr/>
      <dgm:t>
        <a:bodyPr/>
        <a:lstStyle/>
        <a:p>
          <a:r>
            <a:rPr lang="en-US" sz="1100">
              <a:latin typeface="Arial"/>
              <a:cs typeface="Arial"/>
            </a:rPr>
            <a:t>Akhil Sundar</a:t>
          </a:r>
        </a:p>
      </dgm:t>
    </dgm:pt>
    <dgm:pt modelId="{A32A6159-9C70-2244-9D2F-FD90F19E161F}" type="parTrans" cxnId="{D76A9BAE-E128-3C48-B590-982F2FA1D4A0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B4459286-4C51-A248-AED2-758B00E5D8E1}" type="sibTrans" cxnId="{D76A9BAE-E128-3C48-B590-982F2FA1D4A0}">
      <dgm:prSet/>
      <dgm:spPr/>
      <dgm:t>
        <a:bodyPr/>
        <a:lstStyle/>
        <a:p>
          <a:endParaRPr lang="en-US" sz="1100"/>
        </a:p>
      </dgm:t>
    </dgm:pt>
    <dgm:pt modelId="{6D5CF193-1A5E-2944-9350-3643A690F2D0}">
      <dgm:prSet phldrT="[Text]" custT="1"/>
      <dgm:spPr/>
      <dgm:t>
        <a:bodyPr/>
        <a:lstStyle/>
        <a:p>
          <a:r>
            <a:rPr lang="en-US" sz="1100">
              <a:latin typeface="Arial"/>
              <a:cs typeface="Arial"/>
            </a:rPr>
            <a:t>Marketing, Industry Research, Vallidation, and Verification</a:t>
          </a:r>
        </a:p>
      </dgm:t>
    </dgm:pt>
    <dgm:pt modelId="{0283CFFC-E7B5-444F-8BA6-0E3515E464B7}" type="parTrans" cxnId="{43C35C13-6608-4942-AEF9-C45CC6ED699E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31400686-7A37-564D-8AAB-3CD682D22920}" type="sibTrans" cxnId="{43C35C13-6608-4942-AEF9-C45CC6ED699E}">
      <dgm:prSet/>
      <dgm:spPr/>
      <dgm:t>
        <a:bodyPr/>
        <a:lstStyle/>
        <a:p>
          <a:endParaRPr lang="en-US" sz="1100"/>
        </a:p>
      </dgm:t>
    </dgm:pt>
    <dgm:pt modelId="{5C060A81-A04D-5542-85D7-42922F9CA59A}">
      <dgm:prSet phldrT="[Text]" custT="1"/>
      <dgm:spPr/>
      <dgm:t>
        <a:bodyPr/>
        <a:lstStyle/>
        <a:p>
          <a:r>
            <a:rPr lang="en-US" sz="1100">
              <a:latin typeface="Arial"/>
              <a:cs typeface="Arial"/>
            </a:rPr>
            <a:t>Jodi Small</a:t>
          </a:r>
        </a:p>
      </dgm:t>
    </dgm:pt>
    <dgm:pt modelId="{85065D81-1D7F-D947-930B-DC6384C468E1}" type="parTrans" cxnId="{91CA321C-B41E-224B-B203-3EA21BFA99AC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9377B21C-6F63-7E47-B6B1-41D314342886}" type="sibTrans" cxnId="{91CA321C-B41E-224B-B203-3EA21BFA99AC}">
      <dgm:prSet/>
      <dgm:spPr/>
      <dgm:t>
        <a:bodyPr/>
        <a:lstStyle/>
        <a:p>
          <a:endParaRPr lang="en-US" sz="1100"/>
        </a:p>
      </dgm:t>
    </dgm:pt>
    <dgm:pt modelId="{E39E4BDC-EC2C-424A-B04A-5A54F8B1D45A}">
      <dgm:prSet phldrT="[Text]" custT="1"/>
      <dgm:spPr/>
      <dgm:t>
        <a:bodyPr/>
        <a:lstStyle/>
        <a:p>
          <a:r>
            <a:rPr lang="en-US" sz="1100">
              <a:latin typeface="Arial"/>
              <a:cs typeface="Arial"/>
            </a:rPr>
            <a:t>Computer Science, Group Management</a:t>
          </a:r>
        </a:p>
      </dgm:t>
    </dgm:pt>
    <dgm:pt modelId="{C250EE10-D5E1-E14B-89A8-F495548C47C1}" type="parTrans" cxnId="{6F6C9998-2101-7640-98A2-416E51E7F5B5}">
      <dgm:prSet/>
      <dgm:spPr/>
      <dgm:t>
        <a:bodyPr/>
        <a:lstStyle/>
        <a:p>
          <a:endParaRPr lang="en-US" sz="1100">
            <a:latin typeface="Arial"/>
            <a:cs typeface="Arial"/>
          </a:endParaRPr>
        </a:p>
      </dgm:t>
    </dgm:pt>
    <dgm:pt modelId="{43219EEE-27E6-2F40-879D-DA99A19A6BED}" type="sibTrans" cxnId="{6F6C9998-2101-7640-98A2-416E51E7F5B5}">
      <dgm:prSet/>
      <dgm:spPr/>
      <dgm:t>
        <a:bodyPr/>
        <a:lstStyle/>
        <a:p>
          <a:endParaRPr lang="en-US" sz="1100"/>
        </a:p>
      </dgm:t>
    </dgm:pt>
    <dgm:pt modelId="{4711C94C-6B32-7649-95BA-BB40D072F9D1}" type="pres">
      <dgm:prSet presAssocID="{413D91A5-9CCC-CE48-B355-D30C2A8675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1734C4-F2CF-2B4F-8681-EE46870B81F4}" type="pres">
      <dgm:prSet presAssocID="{A2005468-075A-4D48-BE27-3C95C5D52AF1}" presName="hierRoot1" presStyleCnt="0"/>
      <dgm:spPr/>
    </dgm:pt>
    <dgm:pt modelId="{B9622106-362C-A344-AF0C-96DF03F8648A}" type="pres">
      <dgm:prSet presAssocID="{A2005468-075A-4D48-BE27-3C95C5D52AF1}" presName="composite" presStyleCnt="0"/>
      <dgm:spPr/>
    </dgm:pt>
    <dgm:pt modelId="{D34C5811-C4E7-534F-8801-332F69828CD5}" type="pres">
      <dgm:prSet presAssocID="{A2005468-075A-4D48-BE27-3C95C5D52AF1}" presName="background" presStyleLbl="node0" presStyleIdx="0" presStyleCnt="1"/>
      <dgm:spPr/>
    </dgm:pt>
    <dgm:pt modelId="{E63B3570-1705-F043-8F44-70BD298B4ED9}" type="pres">
      <dgm:prSet presAssocID="{A2005468-075A-4D48-BE27-3C95C5D52AF1}" presName="text" presStyleLbl="fgAcc0" presStyleIdx="0" presStyleCnt="1" custScaleY="23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7AFF52-F028-9B45-93E9-E7BAF11F9CBF}" type="pres">
      <dgm:prSet presAssocID="{A2005468-075A-4D48-BE27-3C95C5D52AF1}" presName="hierChild2" presStyleCnt="0"/>
      <dgm:spPr/>
    </dgm:pt>
    <dgm:pt modelId="{715D7ACC-2B61-8749-99B9-680B057DBD07}" type="pres">
      <dgm:prSet presAssocID="{33D68AF0-40D7-AD42-B4FE-95F484D6A141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CFBB563-DAB2-2846-A9AC-792F3C37DCE2}" type="pres">
      <dgm:prSet presAssocID="{B099EC8B-91ED-3440-A02C-C72EF6553B1E}" presName="hierRoot2" presStyleCnt="0"/>
      <dgm:spPr/>
    </dgm:pt>
    <dgm:pt modelId="{EAF404BC-4321-F048-99EF-4200FAF97BA3}" type="pres">
      <dgm:prSet presAssocID="{B099EC8B-91ED-3440-A02C-C72EF6553B1E}" presName="composite2" presStyleCnt="0"/>
      <dgm:spPr/>
    </dgm:pt>
    <dgm:pt modelId="{3AEDFCB5-6EB3-264C-8AAC-8D101617921B}" type="pres">
      <dgm:prSet presAssocID="{B099EC8B-91ED-3440-A02C-C72EF6553B1E}" presName="background2" presStyleLbl="node2" presStyleIdx="0" presStyleCnt="3"/>
      <dgm:spPr/>
    </dgm:pt>
    <dgm:pt modelId="{DFF5279A-19EA-1C4B-B67F-D68AAD135925}" type="pres">
      <dgm:prSet presAssocID="{B099EC8B-91ED-3440-A02C-C72EF6553B1E}" presName="text2" presStyleLbl="fgAcc2" presStyleIdx="0" presStyleCnt="3" custScaleY="264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7BD42-7A2D-3246-8508-CB38FF69A87C}" type="pres">
      <dgm:prSet presAssocID="{B099EC8B-91ED-3440-A02C-C72EF6553B1E}" presName="hierChild3" presStyleCnt="0"/>
      <dgm:spPr/>
    </dgm:pt>
    <dgm:pt modelId="{5CFCFC5E-9212-6C40-B289-046305D84047}" type="pres">
      <dgm:prSet presAssocID="{71877785-87DB-DA41-8691-5C3ED4A12449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3182CE6-308B-E848-B173-87C37831CC3E}" type="pres">
      <dgm:prSet presAssocID="{A69F214B-BE2C-4C48-8DA3-869DC4016769}" presName="hierRoot3" presStyleCnt="0"/>
      <dgm:spPr/>
    </dgm:pt>
    <dgm:pt modelId="{896ED137-9654-594F-8E18-6F6A24579AE1}" type="pres">
      <dgm:prSet presAssocID="{A69F214B-BE2C-4C48-8DA3-869DC4016769}" presName="composite3" presStyleCnt="0"/>
      <dgm:spPr/>
    </dgm:pt>
    <dgm:pt modelId="{BAFE27F4-B66D-8D40-BF62-5A6334DF4745}" type="pres">
      <dgm:prSet presAssocID="{A69F214B-BE2C-4C48-8DA3-869DC4016769}" presName="background3" presStyleLbl="node3" presStyleIdx="0" presStyleCnt="3"/>
      <dgm:spPr/>
    </dgm:pt>
    <dgm:pt modelId="{4292A6DF-D333-D544-9FC1-819E493AF1C6}" type="pres">
      <dgm:prSet presAssocID="{A69F214B-BE2C-4C48-8DA3-869DC4016769}" presName="text3" presStyleLbl="fgAcc3" presStyleIdx="0" presStyleCnt="3" custScaleY="65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81169B-47BA-6840-A8C1-6F56C64641E5}" type="pres">
      <dgm:prSet presAssocID="{A69F214B-BE2C-4C48-8DA3-869DC4016769}" presName="hierChild4" presStyleCnt="0"/>
      <dgm:spPr/>
    </dgm:pt>
    <dgm:pt modelId="{536C0ED5-B843-8C49-A794-D6B4CAC6D4DD}" type="pres">
      <dgm:prSet presAssocID="{A32A6159-9C70-2244-9D2F-FD90F19E161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BD89DCB-668C-1940-8099-9A818483D929}" type="pres">
      <dgm:prSet presAssocID="{B0C8C12A-896C-E64A-81D0-192DA87DAC74}" presName="hierRoot2" presStyleCnt="0"/>
      <dgm:spPr/>
    </dgm:pt>
    <dgm:pt modelId="{4F24A65C-79F4-B443-97C1-5E1575008DA9}" type="pres">
      <dgm:prSet presAssocID="{B0C8C12A-896C-E64A-81D0-192DA87DAC74}" presName="composite2" presStyleCnt="0"/>
      <dgm:spPr/>
    </dgm:pt>
    <dgm:pt modelId="{75939DE2-54E0-6E43-AEE6-5178A6BF9AB2}" type="pres">
      <dgm:prSet presAssocID="{B0C8C12A-896C-E64A-81D0-192DA87DAC74}" presName="background2" presStyleLbl="node2" presStyleIdx="1" presStyleCnt="3"/>
      <dgm:spPr/>
    </dgm:pt>
    <dgm:pt modelId="{749FBAB9-FEA3-254D-AE43-A0486107BFAF}" type="pres">
      <dgm:prSet presAssocID="{B0C8C12A-896C-E64A-81D0-192DA87DAC74}" presName="text2" presStyleLbl="fgAcc2" presStyleIdx="1" presStyleCnt="3" custScaleY="264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66891-8B74-AE49-A3A4-A64C337C49F3}" type="pres">
      <dgm:prSet presAssocID="{B0C8C12A-896C-E64A-81D0-192DA87DAC74}" presName="hierChild3" presStyleCnt="0"/>
      <dgm:spPr/>
    </dgm:pt>
    <dgm:pt modelId="{85D84E56-BAD7-E644-9FA9-D3E999CCEC3C}" type="pres">
      <dgm:prSet presAssocID="{C250EE10-D5E1-E14B-89A8-F495548C47C1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18FAC39-D910-DC48-B7DE-2C3C8B9449C0}" type="pres">
      <dgm:prSet presAssocID="{E39E4BDC-EC2C-424A-B04A-5A54F8B1D45A}" presName="hierRoot3" presStyleCnt="0"/>
      <dgm:spPr/>
    </dgm:pt>
    <dgm:pt modelId="{43EE860E-0996-0448-9B62-1B273F5484DF}" type="pres">
      <dgm:prSet presAssocID="{E39E4BDC-EC2C-424A-B04A-5A54F8B1D45A}" presName="composite3" presStyleCnt="0"/>
      <dgm:spPr/>
    </dgm:pt>
    <dgm:pt modelId="{DBFE8A65-045B-2841-BBAA-4871059C2215}" type="pres">
      <dgm:prSet presAssocID="{E39E4BDC-EC2C-424A-B04A-5A54F8B1D45A}" presName="background3" presStyleLbl="node3" presStyleIdx="1" presStyleCnt="3"/>
      <dgm:spPr/>
    </dgm:pt>
    <dgm:pt modelId="{507B7E47-EB65-4D49-9D30-7A9B10AD3031}" type="pres">
      <dgm:prSet presAssocID="{E39E4BDC-EC2C-424A-B04A-5A54F8B1D45A}" presName="text3" presStyleLbl="fgAcc3" presStyleIdx="1" presStyleCnt="3" custScaleY="65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9D3A7-340C-6A41-B296-17BC3F90E61D}" type="pres">
      <dgm:prSet presAssocID="{E39E4BDC-EC2C-424A-B04A-5A54F8B1D45A}" presName="hierChild4" presStyleCnt="0"/>
      <dgm:spPr/>
    </dgm:pt>
    <dgm:pt modelId="{3D97800D-CBD7-DE4F-9512-6CA097A39C5C}" type="pres">
      <dgm:prSet presAssocID="{85065D81-1D7F-D947-930B-DC6384C468E1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9C29622-EA1E-A448-8853-C8867CA93C7E}" type="pres">
      <dgm:prSet presAssocID="{5C060A81-A04D-5542-85D7-42922F9CA59A}" presName="hierRoot2" presStyleCnt="0"/>
      <dgm:spPr/>
    </dgm:pt>
    <dgm:pt modelId="{66216A20-5357-FD4E-BF71-58333B24960E}" type="pres">
      <dgm:prSet presAssocID="{5C060A81-A04D-5542-85D7-42922F9CA59A}" presName="composite2" presStyleCnt="0"/>
      <dgm:spPr/>
    </dgm:pt>
    <dgm:pt modelId="{19FF8B1C-308C-7B4B-9C97-EA12BDB7E8F3}" type="pres">
      <dgm:prSet presAssocID="{5C060A81-A04D-5542-85D7-42922F9CA59A}" presName="background2" presStyleLbl="node2" presStyleIdx="2" presStyleCnt="3"/>
      <dgm:spPr/>
    </dgm:pt>
    <dgm:pt modelId="{5374142E-CF15-D648-8EBE-EAA9DDF559C5}" type="pres">
      <dgm:prSet presAssocID="{5C060A81-A04D-5542-85D7-42922F9CA59A}" presName="text2" presStyleLbl="fgAcc2" presStyleIdx="2" presStyleCnt="3" custScaleY="264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4C56B-C5C3-F44A-86B5-C20ED76A5773}" type="pres">
      <dgm:prSet presAssocID="{5C060A81-A04D-5542-85D7-42922F9CA59A}" presName="hierChild3" presStyleCnt="0"/>
      <dgm:spPr/>
    </dgm:pt>
    <dgm:pt modelId="{BB223A46-6500-6647-AE92-BF70CAE86B9D}" type="pres">
      <dgm:prSet presAssocID="{0283CFFC-E7B5-444F-8BA6-0E3515E464B7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2CFC454-77B5-CD45-8B3A-42C9908EA397}" type="pres">
      <dgm:prSet presAssocID="{6D5CF193-1A5E-2944-9350-3643A690F2D0}" presName="hierRoot3" presStyleCnt="0"/>
      <dgm:spPr/>
    </dgm:pt>
    <dgm:pt modelId="{9890B4AA-CEB5-F849-9222-1B59DC1F0286}" type="pres">
      <dgm:prSet presAssocID="{6D5CF193-1A5E-2944-9350-3643A690F2D0}" presName="composite3" presStyleCnt="0"/>
      <dgm:spPr/>
    </dgm:pt>
    <dgm:pt modelId="{2C1496E2-1447-2A43-97A3-8A79C428FC2A}" type="pres">
      <dgm:prSet presAssocID="{6D5CF193-1A5E-2944-9350-3643A690F2D0}" presName="background3" presStyleLbl="node3" presStyleIdx="2" presStyleCnt="3"/>
      <dgm:spPr/>
    </dgm:pt>
    <dgm:pt modelId="{57497F8B-E295-9A49-A1E8-BB8B63C5894B}" type="pres">
      <dgm:prSet presAssocID="{6D5CF193-1A5E-2944-9350-3643A690F2D0}" presName="text3" presStyleLbl="fgAcc3" presStyleIdx="2" presStyleCnt="3" custScaleY="65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95FD50-DDF9-4447-9D6A-2FA64851CE2A}" type="pres">
      <dgm:prSet presAssocID="{6D5CF193-1A5E-2944-9350-3643A690F2D0}" presName="hierChild4" presStyleCnt="0"/>
      <dgm:spPr/>
    </dgm:pt>
  </dgm:ptLst>
  <dgm:cxnLst>
    <dgm:cxn modelId="{6F6C9998-2101-7640-98A2-416E51E7F5B5}" srcId="{B0C8C12A-896C-E64A-81D0-192DA87DAC74}" destId="{E39E4BDC-EC2C-424A-B04A-5A54F8B1D45A}" srcOrd="0" destOrd="0" parTransId="{C250EE10-D5E1-E14B-89A8-F495548C47C1}" sibTransId="{43219EEE-27E6-2F40-879D-DA99A19A6BED}"/>
    <dgm:cxn modelId="{269B89B9-DCCE-4D48-8823-58795E545E7C}" type="presOf" srcId="{E39E4BDC-EC2C-424A-B04A-5A54F8B1D45A}" destId="{507B7E47-EB65-4D49-9D30-7A9B10AD3031}" srcOrd="0" destOrd="0" presId="urn:microsoft.com/office/officeart/2005/8/layout/hierarchy1"/>
    <dgm:cxn modelId="{483D52EA-CA2C-014B-B30E-C9F572F14B2A}" type="presOf" srcId="{6D5CF193-1A5E-2944-9350-3643A690F2D0}" destId="{57497F8B-E295-9A49-A1E8-BB8B63C5894B}" srcOrd="0" destOrd="0" presId="urn:microsoft.com/office/officeart/2005/8/layout/hierarchy1"/>
    <dgm:cxn modelId="{0945AC44-EE41-744E-A34A-BBD966BFAB6E}" type="presOf" srcId="{85065D81-1D7F-D947-930B-DC6384C468E1}" destId="{3D97800D-CBD7-DE4F-9512-6CA097A39C5C}" srcOrd="0" destOrd="0" presId="urn:microsoft.com/office/officeart/2005/8/layout/hierarchy1"/>
    <dgm:cxn modelId="{C6AF3745-A722-6549-BDB3-8E8837121728}" type="presOf" srcId="{71877785-87DB-DA41-8691-5C3ED4A12449}" destId="{5CFCFC5E-9212-6C40-B289-046305D84047}" srcOrd="0" destOrd="0" presId="urn:microsoft.com/office/officeart/2005/8/layout/hierarchy1"/>
    <dgm:cxn modelId="{C7DEACEC-674E-DA44-9B53-662080F00B53}" type="presOf" srcId="{B099EC8B-91ED-3440-A02C-C72EF6553B1E}" destId="{DFF5279A-19EA-1C4B-B67F-D68AAD135925}" srcOrd="0" destOrd="0" presId="urn:microsoft.com/office/officeart/2005/8/layout/hierarchy1"/>
    <dgm:cxn modelId="{D76A9BAE-E128-3C48-B590-982F2FA1D4A0}" srcId="{A2005468-075A-4D48-BE27-3C95C5D52AF1}" destId="{B0C8C12A-896C-E64A-81D0-192DA87DAC74}" srcOrd="1" destOrd="0" parTransId="{A32A6159-9C70-2244-9D2F-FD90F19E161F}" sibTransId="{B4459286-4C51-A248-AED2-758B00E5D8E1}"/>
    <dgm:cxn modelId="{B3A4E7A9-F23F-1144-9559-A17838ADE276}" type="presOf" srcId="{413D91A5-9CCC-CE48-B355-D30C2A86755B}" destId="{4711C94C-6B32-7649-95BA-BB40D072F9D1}" srcOrd="0" destOrd="0" presId="urn:microsoft.com/office/officeart/2005/8/layout/hierarchy1"/>
    <dgm:cxn modelId="{178963CF-22BC-754A-AB41-6843DCBE8730}" srcId="{413D91A5-9CCC-CE48-B355-D30C2A86755B}" destId="{A2005468-075A-4D48-BE27-3C95C5D52AF1}" srcOrd="0" destOrd="0" parTransId="{4DDBE40A-CA4A-1E46-8A24-7D425906E350}" sibTransId="{77059DA9-D321-B247-8495-9F0DE3CC2E7A}"/>
    <dgm:cxn modelId="{D9FBCDF5-B2C9-2E43-B404-B7320610CE33}" type="presOf" srcId="{C250EE10-D5E1-E14B-89A8-F495548C47C1}" destId="{85D84E56-BAD7-E644-9FA9-D3E999CCEC3C}" srcOrd="0" destOrd="0" presId="urn:microsoft.com/office/officeart/2005/8/layout/hierarchy1"/>
    <dgm:cxn modelId="{D2C48D5C-B754-0146-B61B-397B62E5790C}" type="presOf" srcId="{0283CFFC-E7B5-444F-8BA6-0E3515E464B7}" destId="{BB223A46-6500-6647-AE92-BF70CAE86B9D}" srcOrd="0" destOrd="0" presId="urn:microsoft.com/office/officeart/2005/8/layout/hierarchy1"/>
    <dgm:cxn modelId="{0D7E7772-6335-6C4C-8DF5-F88414F292C9}" type="presOf" srcId="{A32A6159-9C70-2244-9D2F-FD90F19E161F}" destId="{536C0ED5-B843-8C49-A794-D6B4CAC6D4DD}" srcOrd="0" destOrd="0" presId="urn:microsoft.com/office/officeart/2005/8/layout/hierarchy1"/>
    <dgm:cxn modelId="{91CA321C-B41E-224B-B203-3EA21BFA99AC}" srcId="{A2005468-075A-4D48-BE27-3C95C5D52AF1}" destId="{5C060A81-A04D-5542-85D7-42922F9CA59A}" srcOrd="2" destOrd="0" parTransId="{85065D81-1D7F-D947-930B-DC6384C468E1}" sibTransId="{9377B21C-6F63-7E47-B6B1-41D314342886}"/>
    <dgm:cxn modelId="{75DF5481-9C11-B541-93FF-6369DD4527D2}" srcId="{A2005468-075A-4D48-BE27-3C95C5D52AF1}" destId="{B099EC8B-91ED-3440-A02C-C72EF6553B1E}" srcOrd="0" destOrd="0" parTransId="{33D68AF0-40D7-AD42-B4FE-95F484D6A141}" sibTransId="{C2092CC4-823A-4542-8BC9-BC45231A7DBB}"/>
    <dgm:cxn modelId="{24CB62F9-A545-2144-A820-EF2085B93C05}" type="presOf" srcId="{A69F214B-BE2C-4C48-8DA3-869DC4016769}" destId="{4292A6DF-D333-D544-9FC1-819E493AF1C6}" srcOrd="0" destOrd="0" presId="urn:microsoft.com/office/officeart/2005/8/layout/hierarchy1"/>
    <dgm:cxn modelId="{1A9957F7-1C7D-C74C-9F72-18448F165E51}" type="presOf" srcId="{33D68AF0-40D7-AD42-B4FE-95F484D6A141}" destId="{715D7ACC-2B61-8749-99B9-680B057DBD07}" srcOrd="0" destOrd="0" presId="urn:microsoft.com/office/officeart/2005/8/layout/hierarchy1"/>
    <dgm:cxn modelId="{28E269D9-5037-8244-A4FC-479562210B09}" type="presOf" srcId="{B0C8C12A-896C-E64A-81D0-192DA87DAC74}" destId="{749FBAB9-FEA3-254D-AE43-A0486107BFAF}" srcOrd="0" destOrd="0" presId="urn:microsoft.com/office/officeart/2005/8/layout/hierarchy1"/>
    <dgm:cxn modelId="{C97CAB87-B92C-4540-B1A6-A0313E1E305A}" type="presOf" srcId="{5C060A81-A04D-5542-85D7-42922F9CA59A}" destId="{5374142E-CF15-D648-8EBE-EAA9DDF559C5}" srcOrd="0" destOrd="0" presId="urn:microsoft.com/office/officeart/2005/8/layout/hierarchy1"/>
    <dgm:cxn modelId="{43C35C13-6608-4942-AEF9-C45CC6ED699E}" srcId="{5C060A81-A04D-5542-85D7-42922F9CA59A}" destId="{6D5CF193-1A5E-2944-9350-3643A690F2D0}" srcOrd="0" destOrd="0" parTransId="{0283CFFC-E7B5-444F-8BA6-0E3515E464B7}" sibTransId="{31400686-7A37-564D-8AAB-3CD682D22920}"/>
    <dgm:cxn modelId="{6FD570AF-ADE6-D543-8270-629D2F141780}" srcId="{B099EC8B-91ED-3440-A02C-C72EF6553B1E}" destId="{A69F214B-BE2C-4C48-8DA3-869DC4016769}" srcOrd="0" destOrd="0" parTransId="{71877785-87DB-DA41-8691-5C3ED4A12449}" sibTransId="{3B399D8D-98E5-F64B-91C2-77468FD9993E}"/>
    <dgm:cxn modelId="{EEA58FD4-DDD7-6C41-AC70-3D3ECFCEE818}" type="presOf" srcId="{A2005468-075A-4D48-BE27-3C95C5D52AF1}" destId="{E63B3570-1705-F043-8F44-70BD298B4ED9}" srcOrd="0" destOrd="0" presId="urn:microsoft.com/office/officeart/2005/8/layout/hierarchy1"/>
    <dgm:cxn modelId="{BBB60841-6DA4-1940-AB0B-BDB8DA43FB0F}" type="presParOf" srcId="{4711C94C-6B32-7649-95BA-BB40D072F9D1}" destId="{F21734C4-F2CF-2B4F-8681-EE46870B81F4}" srcOrd="0" destOrd="0" presId="urn:microsoft.com/office/officeart/2005/8/layout/hierarchy1"/>
    <dgm:cxn modelId="{2625895E-0D8A-4143-85AD-290FE4FABCE1}" type="presParOf" srcId="{F21734C4-F2CF-2B4F-8681-EE46870B81F4}" destId="{B9622106-362C-A344-AF0C-96DF03F8648A}" srcOrd="0" destOrd="0" presId="urn:microsoft.com/office/officeart/2005/8/layout/hierarchy1"/>
    <dgm:cxn modelId="{581C2C50-3E3E-D341-ADDC-A8FECB8A7A23}" type="presParOf" srcId="{B9622106-362C-A344-AF0C-96DF03F8648A}" destId="{D34C5811-C4E7-534F-8801-332F69828CD5}" srcOrd="0" destOrd="0" presId="urn:microsoft.com/office/officeart/2005/8/layout/hierarchy1"/>
    <dgm:cxn modelId="{7118A61E-193C-8645-8924-8C3E80CE41D5}" type="presParOf" srcId="{B9622106-362C-A344-AF0C-96DF03F8648A}" destId="{E63B3570-1705-F043-8F44-70BD298B4ED9}" srcOrd="1" destOrd="0" presId="urn:microsoft.com/office/officeart/2005/8/layout/hierarchy1"/>
    <dgm:cxn modelId="{8ECF2342-EDBC-CD4B-8B2E-DA99A09B8A43}" type="presParOf" srcId="{F21734C4-F2CF-2B4F-8681-EE46870B81F4}" destId="{B67AFF52-F028-9B45-93E9-E7BAF11F9CBF}" srcOrd="1" destOrd="0" presId="urn:microsoft.com/office/officeart/2005/8/layout/hierarchy1"/>
    <dgm:cxn modelId="{41775790-D6CB-1940-B73F-EFF23198EBE5}" type="presParOf" srcId="{B67AFF52-F028-9B45-93E9-E7BAF11F9CBF}" destId="{715D7ACC-2B61-8749-99B9-680B057DBD07}" srcOrd="0" destOrd="0" presId="urn:microsoft.com/office/officeart/2005/8/layout/hierarchy1"/>
    <dgm:cxn modelId="{6B9E1355-510C-C84B-B0D0-3DAC0B84FAAC}" type="presParOf" srcId="{B67AFF52-F028-9B45-93E9-E7BAF11F9CBF}" destId="{DCFBB563-DAB2-2846-A9AC-792F3C37DCE2}" srcOrd="1" destOrd="0" presId="urn:microsoft.com/office/officeart/2005/8/layout/hierarchy1"/>
    <dgm:cxn modelId="{19B9A2A7-3365-D648-A7A7-D4CB83E3CFB1}" type="presParOf" srcId="{DCFBB563-DAB2-2846-A9AC-792F3C37DCE2}" destId="{EAF404BC-4321-F048-99EF-4200FAF97BA3}" srcOrd="0" destOrd="0" presId="urn:microsoft.com/office/officeart/2005/8/layout/hierarchy1"/>
    <dgm:cxn modelId="{2D606D13-2D46-D343-AF59-DB41178F511B}" type="presParOf" srcId="{EAF404BC-4321-F048-99EF-4200FAF97BA3}" destId="{3AEDFCB5-6EB3-264C-8AAC-8D101617921B}" srcOrd="0" destOrd="0" presId="urn:microsoft.com/office/officeart/2005/8/layout/hierarchy1"/>
    <dgm:cxn modelId="{900F1E0A-017D-E645-91BF-AA75555CEDF3}" type="presParOf" srcId="{EAF404BC-4321-F048-99EF-4200FAF97BA3}" destId="{DFF5279A-19EA-1C4B-B67F-D68AAD135925}" srcOrd="1" destOrd="0" presId="urn:microsoft.com/office/officeart/2005/8/layout/hierarchy1"/>
    <dgm:cxn modelId="{914D2ABF-23BC-BC45-A011-D6F8989A3196}" type="presParOf" srcId="{DCFBB563-DAB2-2846-A9AC-792F3C37DCE2}" destId="{83C7BD42-7A2D-3246-8508-CB38FF69A87C}" srcOrd="1" destOrd="0" presId="urn:microsoft.com/office/officeart/2005/8/layout/hierarchy1"/>
    <dgm:cxn modelId="{4CDB9B5A-1609-434F-BD9E-1D90F1D18CBC}" type="presParOf" srcId="{83C7BD42-7A2D-3246-8508-CB38FF69A87C}" destId="{5CFCFC5E-9212-6C40-B289-046305D84047}" srcOrd="0" destOrd="0" presId="urn:microsoft.com/office/officeart/2005/8/layout/hierarchy1"/>
    <dgm:cxn modelId="{5273050D-2F02-404A-B4BB-F4CC6A04C202}" type="presParOf" srcId="{83C7BD42-7A2D-3246-8508-CB38FF69A87C}" destId="{C3182CE6-308B-E848-B173-87C37831CC3E}" srcOrd="1" destOrd="0" presId="urn:microsoft.com/office/officeart/2005/8/layout/hierarchy1"/>
    <dgm:cxn modelId="{B4B69584-1DCC-8D46-88D3-1BE0CF2B87FE}" type="presParOf" srcId="{C3182CE6-308B-E848-B173-87C37831CC3E}" destId="{896ED137-9654-594F-8E18-6F6A24579AE1}" srcOrd="0" destOrd="0" presId="urn:microsoft.com/office/officeart/2005/8/layout/hierarchy1"/>
    <dgm:cxn modelId="{615434D3-5DF5-6543-8EEC-E44BD8346611}" type="presParOf" srcId="{896ED137-9654-594F-8E18-6F6A24579AE1}" destId="{BAFE27F4-B66D-8D40-BF62-5A6334DF4745}" srcOrd="0" destOrd="0" presId="urn:microsoft.com/office/officeart/2005/8/layout/hierarchy1"/>
    <dgm:cxn modelId="{985D870B-5A8E-9940-B778-674161ED3036}" type="presParOf" srcId="{896ED137-9654-594F-8E18-6F6A24579AE1}" destId="{4292A6DF-D333-D544-9FC1-819E493AF1C6}" srcOrd="1" destOrd="0" presId="urn:microsoft.com/office/officeart/2005/8/layout/hierarchy1"/>
    <dgm:cxn modelId="{49B4FA7D-A5DC-CC4E-8AE7-EBDE4B4955C8}" type="presParOf" srcId="{C3182CE6-308B-E848-B173-87C37831CC3E}" destId="{5C81169B-47BA-6840-A8C1-6F56C64641E5}" srcOrd="1" destOrd="0" presId="urn:microsoft.com/office/officeart/2005/8/layout/hierarchy1"/>
    <dgm:cxn modelId="{4DAABF40-FA7D-B142-ACB8-DA9FA67AC9CA}" type="presParOf" srcId="{B67AFF52-F028-9B45-93E9-E7BAF11F9CBF}" destId="{536C0ED5-B843-8C49-A794-D6B4CAC6D4DD}" srcOrd="2" destOrd="0" presId="urn:microsoft.com/office/officeart/2005/8/layout/hierarchy1"/>
    <dgm:cxn modelId="{81391D6B-7E52-F049-B604-77219245A9B8}" type="presParOf" srcId="{B67AFF52-F028-9B45-93E9-E7BAF11F9CBF}" destId="{4BD89DCB-668C-1940-8099-9A818483D929}" srcOrd="3" destOrd="0" presId="urn:microsoft.com/office/officeart/2005/8/layout/hierarchy1"/>
    <dgm:cxn modelId="{6E5F3B86-E0D3-D843-80E2-ADD54D3A9958}" type="presParOf" srcId="{4BD89DCB-668C-1940-8099-9A818483D929}" destId="{4F24A65C-79F4-B443-97C1-5E1575008DA9}" srcOrd="0" destOrd="0" presId="urn:microsoft.com/office/officeart/2005/8/layout/hierarchy1"/>
    <dgm:cxn modelId="{1FA6BACB-95C2-6147-921B-C5B5F791F9C7}" type="presParOf" srcId="{4F24A65C-79F4-B443-97C1-5E1575008DA9}" destId="{75939DE2-54E0-6E43-AEE6-5178A6BF9AB2}" srcOrd="0" destOrd="0" presId="urn:microsoft.com/office/officeart/2005/8/layout/hierarchy1"/>
    <dgm:cxn modelId="{7BD295FC-9339-4046-B100-7584F2B60E90}" type="presParOf" srcId="{4F24A65C-79F4-B443-97C1-5E1575008DA9}" destId="{749FBAB9-FEA3-254D-AE43-A0486107BFAF}" srcOrd="1" destOrd="0" presId="urn:microsoft.com/office/officeart/2005/8/layout/hierarchy1"/>
    <dgm:cxn modelId="{BAD83D92-A9F9-E742-B84D-CA63CBD4F535}" type="presParOf" srcId="{4BD89DCB-668C-1940-8099-9A818483D929}" destId="{56266891-8B74-AE49-A3A4-A64C337C49F3}" srcOrd="1" destOrd="0" presId="urn:microsoft.com/office/officeart/2005/8/layout/hierarchy1"/>
    <dgm:cxn modelId="{8F094B8F-C0AD-F341-B4BD-D60D87419096}" type="presParOf" srcId="{56266891-8B74-AE49-A3A4-A64C337C49F3}" destId="{85D84E56-BAD7-E644-9FA9-D3E999CCEC3C}" srcOrd="0" destOrd="0" presId="urn:microsoft.com/office/officeart/2005/8/layout/hierarchy1"/>
    <dgm:cxn modelId="{F0170CDC-D9B3-614A-AFF5-91681D3F623F}" type="presParOf" srcId="{56266891-8B74-AE49-A3A4-A64C337C49F3}" destId="{318FAC39-D910-DC48-B7DE-2C3C8B9449C0}" srcOrd="1" destOrd="0" presId="urn:microsoft.com/office/officeart/2005/8/layout/hierarchy1"/>
    <dgm:cxn modelId="{C0E8C271-8C11-0241-A664-2D98467E9031}" type="presParOf" srcId="{318FAC39-D910-DC48-B7DE-2C3C8B9449C0}" destId="{43EE860E-0996-0448-9B62-1B273F5484DF}" srcOrd="0" destOrd="0" presId="urn:microsoft.com/office/officeart/2005/8/layout/hierarchy1"/>
    <dgm:cxn modelId="{F9E84585-8DBB-4847-BACA-5F1A6F9489BE}" type="presParOf" srcId="{43EE860E-0996-0448-9B62-1B273F5484DF}" destId="{DBFE8A65-045B-2841-BBAA-4871059C2215}" srcOrd="0" destOrd="0" presId="urn:microsoft.com/office/officeart/2005/8/layout/hierarchy1"/>
    <dgm:cxn modelId="{44D6A24C-0258-DA4A-AE0D-AF86BBBA1CE9}" type="presParOf" srcId="{43EE860E-0996-0448-9B62-1B273F5484DF}" destId="{507B7E47-EB65-4D49-9D30-7A9B10AD3031}" srcOrd="1" destOrd="0" presId="urn:microsoft.com/office/officeart/2005/8/layout/hierarchy1"/>
    <dgm:cxn modelId="{15B5EBB7-31FA-1241-8B0D-B0932553A213}" type="presParOf" srcId="{318FAC39-D910-DC48-B7DE-2C3C8B9449C0}" destId="{1A39D3A7-340C-6A41-B296-17BC3F90E61D}" srcOrd="1" destOrd="0" presId="urn:microsoft.com/office/officeart/2005/8/layout/hierarchy1"/>
    <dgm:cxn modelId="{0C922924-AB6A-BE4A-916B-CC0B9A9E70C8}" type="presParOf" srcId="{B67AFF52-F028-9B45-93E9-E7BAF11F9CBF}" destId="{3D97800D-CBD7-DE4F-9512-6CA097A39C5C}" srcOrd="4" destOrd="0" presId="urn:microsoft.com/office/officeart/2005/8/layout/hierarchy1"/>
    <dgm:cxn modelId="{A7FEF6AC-2091-2442-B0D9-AFED0A5CCBBC}" type="presParOf" srcId="{B67AFF52-F028-9B45-93E9-E7BAF11F9CBF}" destId="{09C29622-EA1E-A448-8853-C8867CA93C7E}" srcOrd="5" destOrd="0" presId="urn:microsoft.com/office/officeart/2005/8/layout/hierarchy1"/>
    <dgm:cxn modelId="{6DCD2076-D13B-844A-90CE-8A8217ACF4E3}" type="presParOf" srcId="{09C29622-EA1E-A448-8853-C8867CA93C7E}" destId="{66216A20-5357-FD4E-BF71-58333B24960E}" srcOrd="0" destOrd="0" presId="urn:microsoft.com/office/officeart/2005/8/layout/hierarchy1"/>
    <dgm:cxn modelId="{1C509728-BFCA-1F43-8C19-7F0AA97FF4BC}" type="presParOf" srcId="{66216A20-5357-FD4E-BF71-58333B24960E}" destId="{19FF8B1C-308C-7B4B-9C97-EA12BDB7E8F3}" srcOrd="0" destOrd="0" presId="urn:microsoft.com/office/officeart/2005/8/layout/hierarchy1"/>
    <dgm:cxn modelId="{10572029-DCD9-DD45-8B30-13BBB9A9F322}" type="presParOf" srcId="{66216A20-5357-FD4E-BF71-58333B24960E}" destId="{5374142E-CF15-D648-8EBE-EAA9DDF559C5}" srcOrd="1" destOrd="0" presId="urn:microsoft.com/office/officeart/2005/8/layout/hierarchy1"/>
    <dgm:cxn modelId="{43B493CB-8355-EA48-B13D-342F55EC75D1}" type="presParOf" srcId="{09C29622-EA1E-A448-8853-C8867CA93C7E}" destId="{57D4C56B-C5C3-F44A-86B5-C20ED76A5773}" srcOrd="1" destOrd="0" presId="urn:microsoft.com/office/officeart/2005/8/layout/hierarchy1"/>
    <dgm:cxn modelId="{43C0B292-7ECF-DC46-9E75-52896E3E017B}" type="presParOf" srcId="{57D4C56B-C5C3-F44A-86B5-C20ED76A5773}" destId="{BB223A46-6500-6647-AE92-BF70CAE86B9D}" srcOrd="0" destOrd="0" presId="urn:microsoft.com/office/officeart/2005/8/layout/hierarchy1"/>
    <dgm:cxn modelId="{663988E5-A764-D14D-8878-290FB9270E6A}" type="presParOf" srcId="{57D4C56B-C5C3-F44A-86B5-C20ED76A5773}" destId="{92CFC454-77B5-CD45-8B3A-42C9908EA397}" srcOrd="1" destOrd="0" presId="urn:microsoft.com/office/officeart/2005/8/layout/hierarchy1"/>
    <dgm:cxn modelId="{0F651C6F-0659-3A45-A3C1-5230A3CFE735}" type="presParOf" srcId="{92CFC454-77B5-CD45-8B3A-42C9908EA397}" destId="{9890B4AA-CEB5-F849-9222-1B59DC1F0286}" srcOrd="0" destOrd="0" presId="urn:microsoft.com/office/officeart/2005/8/layout/hierarchy1"/>
    <dgm:cxn modelId="{83B6621C-70CC-1842-B64D-FF7D3B435AC9}" type="presParOf" srcId="{9890B4AA-CEB5-F849-9222-1B59DC1F0286}" destId="{2C1496E2-1447-2A43-97A3-8A79C428FC2A}" srcOrd="0" destOrd="0" presId="urn:microsoft.com/office/officeart/2005/8/layout/hierarchy1"/>
    <dgm:cxn modelId="{8E13AD26-8854-D34B-95C9-A1D8099FCB02}" type="presParOf" srcId="{9890B4AA-CEB5-F849-9222-1B59DC1F0286}" destId="{57497F8B-E295-9A49-A1E8-BB8B63C5894B}" srcOrd="1" destOrd="0" presId="urn:microsoft.com/office/officeart/2005/8/layout/hierarchy1"/>
    <dgm:cxn modelId="{2F69709A-F532-1440-A36C-D6AA72560C91}" type="presParOf" srcId="{92CFC454-77B5-CD45-8B3A-42C9908EA397}" destId="{E495FD50-DDF9-4447-9D6A-2FA64851CE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23A46-6500-6647-AE92-BF70CAE86B9D}">
      <dsp:nvSpPr>
        <dsp:cNvPr id="0" name=""/>
        <dsp:cNvSpPr/>
      </dsp:nvSpPr>
      <dsp:spPr>
        <a:xfrm>
          <a:off x="6389484" y="1906939"/>
          <a:ext cx="91440" cy="635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62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7800D-CBD7-DE4F-9512-6CA097A39C5C}">
      <dsp:nvSpPr>
        <dsp:cNvPr id="0" name=""/>
        <dsp:cNvSpPr/>
      </dsp:nvSpPr>
      <dsp:spPr>
        <a:xfrm>
          <a:off x="3763987" y="903803"/>
          <a:ext cx="2671216" cy="63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162"/>
              </a:lnTo>
              <a:lnTo>
                <a:pt x="2671216" y="433162"/>
              </a:lnTo>
              <a:lnTo>
                <a:pt x="2671216" y="63562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84E56-BAD7-E644-9FA9-D3E999CCEC3C}">
      <dsp:nvSpPr>
        <dsp:cNvPr id="0" name=""/>
        <dsp:cNvSpPr/>
      </dsp:nvSpPr>
      <dsp:spPr>
        <a:xfrm>
          <a:off x="3718267" y="1906939"/>
          <a:ext cx="91440" cy="635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62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C0ED5-B843-8C49-A794-D6B4CAC6D4DD}">
      <dsp:nvSpPr>
        <dsp:cNvPr id="0" name=""/>
        <dsp:cNvSpPr/>
      </dsp:nvSpPr>
      <dsp:spPr>
        <a:xfrm>
          <a:off x="3718267" y="903803"/>
          <a:ext cx="91440" cy="635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62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CFC5E-9212-6C40-B289-046305D84047}">
      <dsp:nvSpPr>
        <dsp:cNvPr id="0" name=""/>
        <dsp:cNvSpPr/>
      </dsp:nvSpPr>
      <dsp:spPr>
        <a:xfrm>
          <a:off x="1047050" y="1906939"/>
          <a:ext cx="91440" cy="635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62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7ACC-2B61-8749-99B9-680B057DBD07}">
      <dsp:nvSpPr>
        <dsp:cNvPr id="0" name=""/>
        <dsp:cNvSpPr/>
      </dsp:nvSpPr>
      <dsp:spPr>
        <a:xfrm>
          <a:off x="1092770" y="903803"/>
          <a:ext cx="2671216" cy="635628"/>
        </a:xfrm>
        <a:custGeom>
          <a:avLst/>
          <a:gdLst/>
          <a:ahLst/>
          <a:cxnLst/>
          <a:rect l="0" t="0" r="0" b="0"/>
          <a:pathLst>
            <a:path>
              <a:moveTo>
                <a:pt x="2671216" y="0"/>
              </a:moveTo>
              <a:lnTo>
                <a:pt x="2671216" y="433162"/>
              </a:lnTo>
              <a:lnTo>
                <a:pt x="0" y="433162"/>
              </a:lnTo>
              <a:lnTo>
                <a:pt x="0" y="63562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C5811-C4E7-534F-8801-332F69828CD5}">
      <dsp:nvSpPr>
        <dsp:cNvPr id="0" name=""/>
        <dsp:cNvSpPr/>
      </dsp:nvSpPr>
      <dsp:spPr>
        <a:xfrm>
          <a:off x="2671216" y="581870"/>
          <a:ext cx="2185541" cy="32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B3570-1705-F043-8F44-70BD298B4ED9}">
      <dsp:nvSpPr>
        <dsp:cNvPr id="0" name=""/>
        <dsp:cNvSpPr/>
      </dsp:nvSpPr>
      <dsp:spPr>
        <a:xfrm>
          <a:off x="2914054" y="812566"/>
          <a:ext cx="2185541" cy="321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Arial"/>
              <a:cs typeface="Arial"/>
            </a:rPr>
            <a:t>Group 32</a:t>
          </a:r>
        </a:p>
      </dsp:txBody>
      <dsp:txXfrm>
        <a:off x="2923483" y="821995"/>
        <a:ext cx="2166683" cy="303074"/>
      </dsp:txXfrm>
    </dsp:sp>
    <dsp:sp modelId="{3AEDFCB5-6EB3-264C-8AAC-8D101617921B}">
      <dsp:nvSpPr>
        <dsp:cNvPr id="0" name=""/>
        <dsp:cNvSpPr/>
      </dsp:nvSpPr>
      <dsp:spPr>
        <a:xfrm>
          <a:off x="0" y="1539431"/>
          <a:ext cx="2185541" cy="36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5279A-19EA-1C4B-B67F-D68AAD135925}">
      <dsp:nvSpPr>
        <dsp:cNvPr id="0" name=""/>
        <dsp:cNvSpPr/>
      </dsp:nvSpPr>
      <dsp:spPr>
        <a:xfrm>
          <a:off x="242837" y="1770127"/>
          <a:ext cx="2185541" cy="367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Arial"/>
              <a:cs typeface="Arial"/>
            </a:rPr>
            <a:t>Jordan Nick</a:t>
          </a:r>
        </a:p>
      </dsp:txBody>
      <dsp:txXfrm>
        <a:off x="253601" y="1780891"/>
        <a:ext cx="2164013" cy="345980"/>
      </dsp:txXfrm>
    </dsp:sp>
    <dsp:sp modelId="{BAFE27F4-B66D-8D40-BF62-5A6334DF4745}">
      <dsp:nvSpPr>
        <dsp:cNvPr id="0" name=""/>
        <dsp:cNvSpPr/>
      </dsp:nvSpPr>
      <dsp:spPr>
        <a:xfrm>
          <a:off x="0" y="2542567"/>
          <a:ext cx="2185541" cy="902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2A6DF-D333-D544-9FC1-819E493AF1C6}">
      <dsp:nvSpPr>
        <dsp:cNvPr id="0" name=""/>
        <dsp:cNvSpPr/>
      </dsp:nvSpPr>
      <dsp:spPr>
        <a:xfrm>
          <a:off x="242837" y="2773263"/>
          <a:ext cx="2185541" cy="902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Arial"/>
              <a:cs typeface="Arial"/>
            </a:rPr>
            <a:t>Signal Processing, Mechanical Design</a:t>
          </a:r>
        </a:p>
      </dsp:txBody>
      <dsp:txXfrm>
        <a:off x="269271" y="2799697"/>
        <a:ext cx="2132673" cy="849672"/>
      </dsp:txXfrm>
    </dsp:sp>
    <dsp:sp modelId="{75939DE2-54E0-6E43-AEE6-5178A6BF9AB2}">
      <dsp:nvSpPr>
        <dsp:cNvPr id="0" name=""/>
        <dsp:cNvSpPr/>
      </dsp:nvSpPr>
      <dsp:spPr>
        <a:xfrm>
          <a:off x="2671216" y="1539431"/>
          <a:ext cx="2185541" cy="36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FBAB9-FEA3-254D-AE43-A0486107BFAF}">
      <dsp:nvSpPr>
        <dsp:cNvPr id="0" name=""/>
        <dsp:cNvSpPr/>
      </dsp:nvSpPr>
      <dsp:spPr>
        <a:xfrm>
          <a:off x="2914054" y="1770127"/>
          <a:ext cx="2185541" cy="367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Arial"/>
              <a:cs typeface="Arial"/>
            </a:rPr>
            <a:t>Akhil Sundar</a:t>
          </a:r>
        </a:p>
      </dsp:txBody>
      <dsp:txXfrm>
        <a:off x="2924818" y="1780891"/>
        <a:ext cx="2164013" cy="345980"/>
      </dsp:txXfrm>
    </dsp:sp>
    <dsp:sp modelId="{DBFE8A65-045B-2841-BBAA-4871059C2215}">
      <dsp:nvSpPr>
        <dsp:cNvPr id="0" name=""/>
        <dsp:cNvSpPr/>
      </dsp:nvSpPr>
      <dsp:spPr>
        <a:xfrm>
          <a:off x="2671216" y="2542567"/>
          <a:ext cx="2185541" cy="902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7B7E47-EB65-4D49-9D30-7A9B10AD3031}">
      <dsp:nvSpPr>
        <dsp:cNvPr id="0" name=""/>
        <dsp:cNvSpPr/>
      </dsp:nvSpPr>
      <dsp:spPr>
        <a:xfrm>
          <a:off x="2914054" y="2773263"/>
          <a:ext cx="2185541" cy="902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Arial"/>
              <a:cs typeface="Arial"/>
            </a:rPr>
            <a:t>Computer Science, Group Management</a:t>
          </a:r>
        </a:p>
      </dsp:txBody>
      <dsp:txXfrm>
        <a:off x="2940488" y="2799697"/>
        <a:ext cx="2132673" cy="849672"/>
      </dsp:txXfrm>
    </dsp:sp>
    <dsp:sp modelId="{19FF8B1C-308C-7B4B-9C97-EA12BDB7E8F3}">
      <dsp:nvSpPr>
        <dsp:cNvPr id="0" name=""/>
        <dsp:cNvSpPr/>
      </dsp:nvSpPr>
      <dsp:spPr>
        <a:xfrm>
          <a:off x="5342433" y="1539431"/>
          <a:ext cx="2185541" cy="36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4142E-CF15-D648-8EBE-EAA9DDF559C5}">
      <dsp:nvSpPr>
        <dsp:cNvPr id="0" name=""/>
        <dsp:cNvSpPr/>
      </dsp:nvSpPr>
      <dsp:spPr>
        <a:xfrm>
          <a:off x="5585271" y="1770127"/>
          <a:ext cx="2185541" cy="367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Arial"/>
              <a:cs typeface="Arial"/>
            </a:rPr>
            <a:t>Jodi Small</a:t>
          </a:r>
        </a:p>
      </dsp:txBody>
      <dsp:txXfrm>
        <a:off x="5596035" y="1780891"/>
        <a:ext cx="2164013" cy="345980"/>
      </dsp:txXfrm>
    </dsp:sp>
    <dsp:sp modelId="{2C1496E2-1447-2A43-97A3-8A79C428FC2A}">
      <dsp:nvSpPr>
        <dsp:cNvPr id="0" name=""/>
        <dsp:cNvSpPr/>
      </dsp:nvSpPr>
      <dsp:spPr>
        <a:xfrm>
          <a:off x="5342433" y="2542567"/>
          <a:ext cx="2185541" cy="902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497F8B-E295-9A49-A1E8-BB8B63C5894B}">
      <dsp:nvSpPr>
        <dsp:cNvPr id="0" name=""/>
        <dsp:cNvSpPr/>
      </dsp:nvSpPr>
      <dsp:spPr>
        <a:xfrm>
          <a:off x="5585271" y="2773263"/>
          <a:ext cx="2185541" cy="902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Arial"/>
              <a:cs typeface="Arial"/>
            </a:rPr>
            <a:t>Marketing, Industry Research, Vallidation, and Verification</a:t>
          </a:r>
        </a:p>
      </dsp:txBody>
      <dsp:txXfrm>
        <a:off x="5611705" y="2799697"/>
        <a:ext cx="2132673" cy="849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2875E-7224-0748-991F-BDB8C731422E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764A7-1E5B-3D48-8C1D-3BAA034B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diagnosing each disease</a:t>
            </a:r>
            <a:r>
              <a:rPr lang="en-US" baseline="0" dirty="0" smtClean="0"/>
              <a:t> using measuring flow rate and volume can come from our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764A7-1E5B-3D48-8C1D-3BAA034BF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1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85% patients</a:t>
            </a:r>
            <a:r>
              <a:rPr lang="en-US" baseline="0" dirty="0" smtClean="0"/>
              <a:t> with walls &gt;5mm, 37% &lt;5mm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764A7-1E5B-3D48-8C1D-3BAA034BF4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relationship</a:t>
            </a:r>
            <a:r>
              <a:rPr lang="en-US" baseline="0" dirty="0" smtClean="0"/>
              <a:t> between volume and flow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764A7-1E5B-3D48-8C1D-3BAA034BF4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2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 2281 – Suitable</a:t>
            </a:r>
            <a:r>
              <a:rPr lang="en-US" baseline="0" dirty="0" smtClean="0"/>
              <a:t> for everyday use, splash/rain </a:t>
            </a:r>
            <a:r>
              <a:rPr lang="en-US" baseline="0" dirty="0" err="1" smtClean="0"/>
              <a:t>resistent</a:t>
            </a:r>
            <a:r>
              <a:rPr lang="en-US" baseline="0" dirty="0" smtClean="0"/>
              <a:t>, not submersion. Meant for watches but still okay.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764A7-1E5B-3D48-8C1D-3BAA034BF4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764A7-1E5B-3D48-8C1D-3BAA034BF4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8851"/>
            <a:ext cx="7772400" cy="1664805"/>
          </a:xfrm>
        </p:spPr>
        <p:txBody>
          <a:bodyPr/>
          <a:lstStyle/>
          <a:p>
            <a:r>
              <a:rPr lang="en-US" dirty="0" smtClean="0"/>
              <a:t>Flow-Through </a:t>
            </a:r>
            <a:br>
              <a:rPr lang="en-US" dirty="0" smtClean="0"/>
            </a:br>
            <a:r>
              <a:rPr lang="en-US" dirty="0" err="1" smtClean="0"/>
              <a:t>Uroflow</a:t>
            </a:r>
            <a:r>
              <a:rPr lang="en-US" dirty="0" smtClean="0"/>
              <a:t> Device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32</a:t>
            </a:r>
          </a:p>
          <a:p>
            <a:r>
              <a:rPr lang="en-US" dirty="0" smtClean="0"/>
              <a:t>Presented by Jodi 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1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886200" cy="4257022"/>
          </a:xfrm>
        </p:spPr>
        <p:txBody>
          <a:bodyPr/>
          <a:lstStyle/>
          <a:p>
            <a:r>
              <a:rPr lang="en-US" dirty="0" smtClean="0"/>
              <a:t>Commercial Products</a:t>
            </a:r>
          </a:p>
          <a:p>
            <a:pPr lvl="1"/>
            <a:r>
              <a:rPr lang="en-US" dirty="0" err="1" smtClean="0"/>
              <a:t>Urocap</a:t>
            </a:r>
            <a:r>
              <a:rPr lang="en-US" dirty="0" smtClean="0"/>
              <a:t> IV, spinning disk by </a:t>
            </a:r>
            <a:r>
              <a:rPr lang="en-US" dirty="0" err="1" smtClean="0"/>
              <a:t>Laborie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9ED0F1"/>
                </a:solidFill>
              </a:rPr>
              <a:t>FloRite</a:t>
            </a:r>
            <a:r>
              <a:rPr lang="en-US" dirty="0" smtClean="0">
                <a:solidFill>
                  <a:srgbClr val="9ED0F1"/>
                </a:solidFill>
              </a:rPr>
              <a:t> by </a:t>
            </a:r>
            <a:r>
              <a:rPr lang="en-US" dirty="0" err="1" smtClean="0">
                <a:solidFill>
                  <a:srgbClr val="9ED0F1"/>
                </a:solidFill>
              </a:rPr>
              <a:t>Flowmetrica</a:t>
            </a:r>
            <a:endParaRPr lang="en-US" dirty="0">
              <a:solidFill>
                <a:srgbClr val="9ED0F1"/>
              </a:solidFill>
            </a:endParaRPr>
          </a:p>
        </p:txBody>
      </p:sp>
      <p:pic>
        <p:nvPicPr>
          <p:cNvPr id="4" name="Picture 3" descr="https://lh4.googleusercontent.com/h-ACz2RjZ9PFlsb7SSEFCHc-9mF437hmJW7Hf9JmlTBYG8xxkvaellh27sWSWcdWC9pfUDchUEQPZ1wS8D8tjVn3tOAEk974mMceY0yxewTzW6Cx6Vc6Xd_PlZUL1RZjQQ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9320" l="9695" r="89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26" y="1550894"/>
            <a:ext cx="4917529" cy="4686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17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Products</a:t>
            </a:r>
          </a:p>
          <a:p>
            <a:pPr lvl="1"/>
            <a:r>
              <a:rPr lang="en-US" dirty="0" err="1" smtClean="0"/>
              <a:t>Urocap</a:t>
            </a:r>
            <a:r>
              <a:rPr lang="en-US" dirty="0" smtClean="0"/>
              <a:t> IV, spinning disk by </a:t>
            </a:r>
            <a:r>
              <a:rPr lang="en-US" dirty="0" err="1" smtClean="0"/>
              <a:t>Laborie</a:t>
            </a:r>
            <a:endParaRPr lang="en-US" dirty="0" smtClean="0"/>
          </a:p>
          <a:p>
            <a:pPr lvl="1"/>
            <a:r>
              <a:rPr lang="en-US" dirty="0" err="1" smtClean="0"/>
              <a:t>FloRite</a:t>
            </a:r>
            <a:r>
              <a:rPr lang="en-US" dirty="0" smtClean="0"/>
              <a:t> by </a:t>
            </a:r>
            <a:r>
              <a:rPr lang="en-US" dirty="0" err="1" smtClean="0"/>
              <a:t>Flowmetrica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9ED0F1"/>
                </a:solidFill>
              </a:rPr>
              <a:t>BladderScan</a:t>
            </a:r>
            <a:r>
              <a:rPr lang="en-US" dirty="0" smtClean="0">
                <a:solidFill>
                  <a:srgbClr val="9ED0F1"/>
                </a:solidFill>
              </a:rPr>
              <a:t> by </a:t>
            </a:r>
            <a:r>
              <a:rPr lang="en-US" dirty="0" err="1" smtClean="0">
                <a:solidFill>
                  <a:srgbClr val="9ED0F1"/>
                </a:solidFill>
              </a:rPr>
              <a:t>Verathon</a:t>
            </a:r>
            <a:endParaRPr lang="en-US" dirty="0">
              <a:solidFill>
                <a:srgbClr val="9ED0F1"/>
              </a:solidFill>
            </a:endParaRPr>
          </a:p>
        </p:txBody>
      </p:sp>
      <p:pic>
        <p:nvPicPr>
          <p:cNvPr id="4" name="Picture 3" descr="BladderSca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47553"/>
            <a:ext cx="7770813" cy="31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0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4027311" cy="4257022"/>
          </a:xfrm>
        </p:spPr>
        <p:txBody>
          <a:bodyPr/>
          <a:lstStyle/>
          <a:p>
            <a:r>
              <a:rPr lang="en-US" dirty="0" smtClean="0"/>
              <a:t>Commercial Products</a:t>
            </a:r>
          </a:p>
          <a:p>
            <a:pPr lvl="1"/>
            <a:r>
              <a:rPr lang="en-US" dirty="0" err="1" smtClean="0"/>
              <a:t>Urocap</a:t>
            </a:r>
            <a:r>
              <a:rPr lang="en-US" dirty="0" smtClean="0"/>
              <a:t> IV, spinning disk by </a:t>
            </a:r>
            <a:r>
              <a:rPr lang="en-US" dirty="0" err="1" smtClean="0"/>
              <a:t>Laborie</a:t>
            </a:r>
            <a:endParaRPr lang="en-US" dirty="0" smtClean="0"/>
          </a:p>
          <a:p>
            <a:pPr lvl="1"/>
            <a:r>
              <a:rPr lang="en-US" dirty="0" err="1" smtClean="0"/>
              <a:t>FloRite</a:t>
            </a:r>
            <a:r>
              <a:rPr lang="en-US" dirty="0" smtClean="0"/>
              <a:t> by </a:t>
            </a:r>
            <a:r>
              <a:rPr lang="en-US" dirty="0" err="1" smtClean="0"/>
              <a:t>Flowmetrica</a:t>
            </a:r>
            <a:endParaRPr lang="en-US" dirty="0" smtClean="0"/>
          </a:p>
          <a:p>
            <a:pPr lvl="1"/>
            <a:r>
              <a:rPr lang="en-US" dirty="0" err="1" smtClean="0"/>
              <a:t>BladderScan</a:t>
            </a:r>
            <a:r>
              <a:rPr lang="en-US" dirty="0" smtClean="0"/>
              <a:t> by </a:t>
            </a:r>
            <a:r>
              <a:rPr lang="en-US" dirty="0" err="1" smtClean="0"/>
              <a:t>Verathon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9ED0F1"/>
                </a:solidFill>
              </a:rPr>
              <a:t>Various products by Medical Measurement Systems</a:t>
            </a:r>
            <a:endParaRPr lang="en-US" dirty="0">
              <a:solidFill>
                <a:srgbClr val="9ED0F1"/>
              </a:solidFill>
            </a:endParaRPr>
          </a:p>
        </p:txBody>
      </p:sp>
      <p:pic>
        <p:nvPicPr>
          <p:cNvPr id="4" name="Picture 3" descr="MM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2"/>
          <a:stretch/>
        </p:blipFill>
        <p:spPr>
          <a:xfrm>
            <a:off x="4713111" y="1550894"/>
            <a:ext cx="4430889" cy="37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886200" cy="4257022"/>
          </a:xfrm>
        </p:spPr>
        <p:txBody>
          <a:bodyPr/>
          <a:lstStyle/>
          <a:p>
            <a:r>
              <a:rPr lang="en-US" dirty="0" smtClean="0"/>
              <a:t>Commercial Products</a:t>
            </a:r>
          </a:p>
          <a:p>
            <a:pPr lvl="1"/>
            <a:r>
              <a:rPr lang="en-US" dirty="0" err="1" smtClean="0"/>
              <a:t>Urocap</a:t>
            </a:r>
            <a:r>
              <a:rPr lang="en-US" dirty="0" smtClean="0"/>
              <a:t> IV, spinning disk by </a:t>
            </a:r>
            <a:r>
              <a:rPr lang="en-US" dirty="0" err="1" smtClean="0"/>
              <a:t>Laborie</a:t>
            </a:r>
            <a:endParaRPr lang="en-US" dirty="0" smtClean="0"/>
          </a:p>
          <a:p>
            <a:pPr lvl="1"/>
            <a:r>
              <a:rPr lang="en-US" dirty="0" err="1" smtClean="0"/>
              <a:t>FloRite</a:t>
            </a:r>
            <a:r>
              <a:rPr lang="en-US" dirty="0" smtClean="0"/>
              <a:t> by </a:t>
            </a:r>
            <a:r>
              <a:rPr lang="en-US" dirty="0" err="1" smtClean="0"/>
              <a:t>Flowmetrica</a:t>
            </a:r>
            <a:endParaRPr lang="en-US" dirty="0" smtClean="0"/>
          </a:p>
          <a:p>
            <a:pPr lvl="1"/>
            <a:r>
              <a:rPr lang="en-US" dirty="0" err="1" smtClean="0"/>
              <a:t>BladderScan</a:t>
            </a:r>
            <a:r>
              <a:rPr lang="en-US" dirty="0" smtClean="0"/>
              <a:t> by </a:t>
            </a:r>
            <a:r>
              <a:rPr lang="en-US" dirty="0" err="1" smtClean="0"/>
              <a:t>Verathon</a:t>
            </a:r>
            <a:endParaRPr lang="en-US" dirty="0" smtClean="0"/>
          </a:p>
          <a:p>
            <a:pPr lvl="1"/>
            <a:r>
              <a:rPr lang="en-US" dirty="0" smtClean="0"/>
              <a:t>Various products by Medical Measurement Systems</a:t>
            </a:r>
          </a:p>
          <a:p>
            <a:pPr lvl="1"/>
            <a:r>
              <a:rPr lang="en-US" dirty="0" err="1" smtClean="0">
                <a:solidFill>
                  <a:srgbClr val="9ED0F1"/>
                </a:solidFill>
              </a:rPr>
              <a:t>Flowsky</a:t>
            </a:r>
            <a:r>
              <a:rPr lang="en-US" dirty="0" smtClean="0">
                <a:solidFill>
                  <a:srgbClr val="9ED0F1"/>
                </a:solidFill>
              </a:rPr>
              <a:t> by TOTO</a:t>
            </a:r>
            <a:endParaRPr lang="en-US" dirty="0">
              <a:solidFill>
                <a:srgbClr val="9ED0F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57" y="1869141"/>
            <a:ext cx="4547082" cy="35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1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43257"/>
            <a:ext cx="7770812" cy="17856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Published Research</a:t>
            </a:r>
          </a:p>
          <a:p>
            <a:pPr lvl="1"/>
            <a:r>
              <a:rPr lang="en-US" dirty="0" smtClean="0"/>
              <a:t>“Flow rate measurement in microfluidics using optical sensors”</a:t>
            </a:r>
          </a:p>
          <a:p>
            <a:pPr lvl="2"/>
            <a:r>
              <a:rPr lang="en-US" dirty="0" smtClean="0"/>
              <a:t>Nam-</a:t>
            </a:r>
            <a:r>
              <a:rPr lang="en-US" dirty="0" err="1" smtClean="0"/>
              <a:t>Trung</a:t>
            </a:r>
            <a:r>
              <a:rPr lang="en-US" dirty="0" smtClean="0"/>
              <a:t> Nguyen and Thai-</a:t>
            </a:r>
            <a:r>
              <a:rPr lang="en-US" dirty="0" err="1" smtClean="0"/>
              <a:t>Quang</a:t>
            </a:r>
            <a:r>
              <a:rPr lang="en-US" dirty="0" smtClean="0"/>
              <a:t> Truong</a:t>
            </a:r>
          </a:p>
          <a:p>
            <a:pPr lvl="1"/>
            <a:r>
              <a:rPr lang="en-US" dirty="0" smtClean="0"/>
              <a:t>Adaptable ideas from measuring flow rate of capillaries</a:t>
            </a:r>
          </a:p>
          <a:p>
            <a:pPr lvl="1"/>
            <a:r>
              <a:rPr lang="en-US" dirty="0" smtClean="0"/>
              <a:t>Video microscopy using sensors from computer mice</a:t>
            </a:r>
            <a:endParaRPr lang="en-US" dirty="0"/>
          </a:p>
        </p:txBody>
      </p:sp>
      <p:pic>
        <p:nvPicPr>
          <p:cNvPr id="4" name="Picture 3" descr="refractive index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5912" r="9988" b="35503"/>
          <a:stretch/>
        </p:blipFill>
        <p:spPr>
          <a:xfrm>
            <a:off x="2159000" y="3652356"/>
            <a:ext cx="4981222" cy="32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4157995" cy="4257022"/>
          </a:xfrm>
        </p:spPr>
        <p:txBody>
          <a:bodyPr/>
          <a:lstStyle/>
          <a:p>
            <a:r>
              <a:rPr lang="en-US" dirty="0" smtClean="0"/>
              <a:t>Patented Technology</a:t>
            </a:r>
          </a:p>
          <a:p>
            <a:pPr lvl="1"/>
            <a:r>
              <a:rPr lang="en-US" dirty="0" smtClean="0">
                <a:solidFill>
                  <a:srgbClr val="9ED0F1"/>
                </a:solidFill>
              </a:rPr>
              <a:t>US 4554867 A – Toilet Mounted Urine </a:t>
            </a:r>
            <a:r>
              <a:rPr lang="en-US" dirty="0" err="1" smtClean="0">
                <a:solidFill>
                  <a:srgbClr val="9ED0F1"/>
                </a:solidFill>
              </a:rPr>
              <a:t>Flowmeter</a:t>
            </a:r>
            <a:endParaRPr lang="en-US" dirty="0">
              <a:solidFill>
                <a:srgbClr val="9ED0F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07" b="37055"/>
          <a:stretch/>
        </p:blipFill>
        <p:spPr>
          <a:xfrm>
            <a:off x="4750586" y="1550894"/>
            <a:ext cx="4205270" cy="43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4157995" cy="4257022"/>
          </a:xfrm>
        </p:spPr>
        <p:txBody>
          <a:bodyPr/>
          <a:lstStyle/>
          <a:p>
            <a:r>
              <a:rPr lang="en-US" dirty="0" smtClean="0"/>
              <a:t>Patented Technology</a:t>
            </a:r>
          </a:p>
          <a:p>
            <a:pPr lvl="1"/>
            <a:r>
              <a:rPr lang="en-US" dirty="0" smtClean="0"/>
              <a:t>US 4554867 A – Toilet Mounted Urine </a:t>
            </a:r>
            <a:r>
              <a:rPr lang="en-US" dirty="0" err="1" smtClean="0"/>
              <a:t>Flowmeter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9ED0F1"/>
                </a:solidFill>
              </a:rPr>
              <a:t>US 5495854 A – Self-Testing Device For Measuring Urinary Flow Rates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82" y="1550894"/>
            <a:ext cx="3502231" cy="51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2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4157995" cy="4257022"/>
          </a:xfrm>
        </p:spPr>
        <p:txBody>
          <a:bodyPr/>
          <a:lstStyle/>
          <a:p>
            <a:r>
              <a:rPr lang="en-US" dirty="0" smtClean="0"/>
              <a:t>Patented Technology</a:t>
            </a:r>
          </a:p>
          <a:p>
            <a:pPr lvl="1"/>
            <a:r>
              <a:rPr lang="en-US" dirty="0" smtClean="0"/>
              <a:t>US 4554867 A – Toilet Mounted Urine </a:t>
            </a:r>
            <a:r>
              <a:rPr lang="en-US" dirty="0" err="1" smtClean="0"/>
              <a:t>Flowmeter</a:t>
            </a:r>
            <a:endParaRPr lang="en-US" dirty="0" smtClean="0"/>
          </a:p>
          <a:p>
            <a:pPr lvl="1"/>
            <a:r>
              <a:rPr lang="en-US" dirty="0" smtClean="0"/>
              <a:t>US 5495854 A – Self-Testing Device For Measuring Urinary Flow Rates</a:t>
            </a:r>
            <a:endParaRPr lang="en-US" dirty="0"/>
          </a:p>
          <a:p>
            <a:pPr lvl="1"/>
            <a:r>
              <a:rPr lang="en-US" dirty="0">
                <a:solidFill>
                  <a:srgbClr val="9ED0F1"/>
                </a:solidFill>
              </a:rPr>
              <a:t>US 20110265576 A1 – </a:t>
            </a:r>
            <a:r>
              <a:rPr lang="en-US" dirty="0" err="1">
                <a:solidFill>
                  <a:srgbClr val="9ED0F1"/>
                </a:solidFill>
              </a:rPr>
              <a:t>Uroflowmeter</a:t>
            </a:r>
            <a:r>
              <a:rPr lang="en-US" dirty="0">
                <a:solidFill>
                  <a:srgbClr val="9ED0F1"/>
                </a:solidFill>
              </a:rPr>
              <a:t> attachable to </a:t>
            </a:r>
            <a:r>
              <a:rPr lang="en-US" dirty="0" smtClean="0">
                <a:solidFill>
                  <a:srgbClr val="9ED0F1"/>
                </a:solidFill>
              </a:rPr>
              <a:t>toilet</a:t>
            </a:r>
            <a:endParaRPr lang="en-US" dirty="0">
              <a:solidFill>
                <a:srgbClr val="9ED0F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504" r="6922"/>
          <a:stretch/>
        </p:blipFill>
        <p:spPr>
          <a:xfrm>
            <a:off x="4826548" y="1550894"/>
            <a:ext cx="3630065" cy="50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0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Creating technology that is</a:t>
            </a:r>
          </a:p>
          <a:p>
            <a:pPr lvl="1"/>
            <a:r>
              <a:rPr lang="en-US" sz="2400" dirty="0" smtClean="0"/>
              <a:t>Accurate</a:t>
            </a:r>
          </a:p>
          <a:p>
            <a:pPr lvl="1"/>
            <a:r>
              <a:rPr lang="en-US" sz="2400" dirty="0" smtClean="0"/>
              <a:t>Minimal clean up</a:t>
            </a:r>
          </a:p>
          <a:p>
            <a:pPr lvl="1"/>
            <a:r>
              <a:rPr lang="en-US" sz="2400" dirty="0" smtClean="0"/>
              <a:t>Minimal maintenance</a:t>
            </a:r>
          </a:p>
        </p:txBody>
      </p:sp>
    </p:spTree>
    <p:extLst>
      <p:ext uri="{BB962C8B-B14F-4D97-AF65-F5344CB8AC3E}">
        <p14:creationId xmlns:p14="http://schemas.microsoft.com/office/powerpoint/2010/main" val="134309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9250" lvl="1" indent="0">
              <a:buNone/>
            </a:pPr>
            <a:r>
              <a:rPr lang="en-US" sz="4000" dirty="0" smtClean="0"/>
              <a:t>Create </a:t>
            </a:r>
            <a:r>
              <a:rPr lang="en-US" sz="4000" dirty="0" smtClean="0"/>
              <a:t>a flow-through </a:t>
            </a:r>
            <a:r>
              <a:rPr lang="en-US" sz="4000" dirty="0" err="1" smtClean="0"/>
              <a:t>uroflow</a:t>
            </a:r>
            <a:r>
              <a:rPr lang="en-US" sz="4000" dirty="0" smtClean="0"/>
              <a:t> system that gives volume </a:t>
            </a:r>
            <a:r>
              <a:rPr lang="en-US" sz="4000" dirty="0" smtClean="0"/>
              <a:t>and flow </a:t>
            </a:r>
            <a:r>
              <a:rPr lang="en-US" sz="4000" dirty="0" smtClean="0"/>
              <a:t>rate of urine in real-time.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458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Urinary Tract Symptoms (LUTS)</a:t>
            </a:r>
          </a:p>
          <a:p>
            <a:pPr lvl="1"/>
            <a:r>
              <a:rPr lang="en-US" dirty="0" smtClean="0"/>
              <a:t>Affects 90% men between 50-80 years old</a:t>
            </a:r>
          </a:p>
          <a:p>
            <a:pPr lvl="1"/>
            <a:r>
              <a:rPr lang="en-US" dirty="0" smtClean="0"/>
              <a:t>Bladder </a:t>
            </a:r>
            <a:r>
              <a:rPr lang="en-US" dirty="0" smtClean="0"/>
              <a:t>Outlet Obstruction (BOO)</a:t>
            </a:r>
          </a:p>
          <a:p>
            <a:pPr lvl="1"/>
            <a:r>
              <a:rPr lang="en-US" dirty="0" smtClean="0"/>
              <a:t>Benign Prostatic Hyperplasia (BPH)</a:t>
            </a:r>
          </a:p>
          <a:p>
            <a:pPr lvl="1"/>
            <a:r>
              <a:rPr lang="en-US" dirty="0" smtClean="0"/>
              <a:t>Overactive Bladder (OAB)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4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38776"/>
              </p:ext>
            </p:extLst>
          </p:nvPr>
        </p:nvGraphicFramePr>
        <p:xfrm>
          <a:off x="217712" y="1451427"/>
          <a:ext cx="8720668" cy="458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334"/>
                <a:gridCol w="4360334"/>
              </a:tblGrid>
              <a:tr h="429774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r>
                        <a:rPr lang="en-US" baseline="0" dirty="0" smtClean="0"/>
                        <a:t> Values</a:t>
                      </a:r>
                      <a:endParaRPr lang="en-US" dirty="0"/>
                    </a:p>
                  </a:txBody>
                  <a:tcPr/>
                </a:tc>
              </a:tr>
              <a:tr h="755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Measurement of flow rate and volume not dependent on contact with urine.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System’s size adaptable to standard European and American toilet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Depth 0.686-0.762</a:t>
                      </a:r>
                      <a:r>
                        <a:rPr lang="en-US" baseline="0" dirty="0" smtClean="0"/>
                        <a:t> m, Width &lt;0.508 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Possible urinal adaptation</a:t>
                      </a:r>
                      <a:endParaRPr lang="en-US" dirty="0"/>
                    </a:p>
                  </a:txBody>
                  <a:tcPr/>
                </a:tc>
              </a:tr>
              <a:tr h="74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Larger target area accounting for deviation in 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Smallest case is 0.25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4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Water Resistant Machinery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ISO 2281 – suitable for everyday use, splash/rain resistant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429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Capture volume from 0-1L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Accurate to 3 mL</a:t>
                      </a:r>
                    </a:p>
                  </a:txBody>
                  <a:tcPr/>
                </a:tc>
              </a:tr>
              <a:tr h="74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Capture flow from 0-50 mL/s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Emphasis on 0-5 mL/s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Accurate to 0.2 mL/s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16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Schedule</a:t>
            </a:r>
            <a:endParaRPr lang="en-US" dirty="0"/>
          </a:p>
        </p:txBody>
      </p:sp>
      <p:pic>
        <p:nvPicPr>
          <p:cNvPr id="4" name="Content Placeholder 3" descr="schedul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47" b="-13962"/>
          <a:stretch/>
        </p:blipFill>
        <p:spPr>
          <a:xfrm>
            <a:off x="0" y="1650997"/>
            <a:ext cx="9144000" cy="2455334"/>
          </a:xfrm>
        </p:spPr>
      </p:pic>
    </p:spTree>
    <p:extLst>
      <p:ext uri="{BB962C8B-B14F-4D97-AF65-F5344CB8AC3E}">
        <p14:creationId xmlns:p14="http://schemas.microsoft.com/office/powerpoint/2010/main" val="396876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868488"/>
          <a:ext cx="7770813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80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2858"/>
            <a:ext cx="7770813" cy="5538135"/>
          </a:xfrm>
        </p:spPr>
        <p:txBody>
          <a:bodyPr>
            <a:noAutofit/>
          </a:bodyPr>
          <a:lstStyle/>
          <a:p>
            <a:pPr lvl="0" fontAlgn="base"/>
            <a:r>
              <a:rPr lang="en-US" sz="1050" dirty="0">
                <a:effectLst/>
              </a:rPr>
              <a:t>Abrams, Paul H., and Roger C.L. </a:t>
            </a:r>
            <a:r>
              <a:rPr lang="en-US" sz="1050" dirty="0" err="1">
                <a:effectLst/>
              </a:rPr>
              <a:t>Feneley</a:t>
            </a:r>
            <a:r>
              <a:rPr lang="en-US" sz="1050" dirty="0">
                <a:effectLst/>
              </a:rPr>
              <a:t>. “The Significance of the Symptoms Associated with Bladder Outflow Obstruction.” </a:t>
            </a:r>
            <a:r>
              <a:rPr lang="en-US" sz="1050" i="1" dirty="0" err="1">
                <a:effectLst/>
              </a:rPr>
              <a:t>Urologia</a:t>
            </a:r>
            <a:r>
              <a:rPr lang="en-US" sz="1050" i="1" dirty="0">
                <a:effectLst/>
              </a:rPr>
              <a:t> </a:t>
            </a:r>
            <a:r>
              <a:rPr lang="en-US" sz="1050" i="1" dirty="0" err="1">
                <a:effectLst/>
              </a:rPr>
              <a:t>Internationalis</a:t>
            </a:r>
            <a:r>
              <a:rPr lang="en-US" sz="1050" dirty="0">
                <a:effectLst/>
              </a:rPr>
              <a:t> 33.1-3 (1978): 171–174. Web. 18 Sept. 2014.</a:t>
            </a:r>
          </a:p>
          <a:p>
            <a:pPr lvl="0" fontAlgn="base"/>
            <a:r>
              <a:rPr lang="en-US" sz="1050" dirty="0">
                <a:effectLst/>
              </a:rPr>
              <a:t>“Adenoma.” </a:t>
            </a:r>
            <a:r>
              <a:rPr lang="en-US" sz="1050" i="1" dirty="0" err="1">
                <a:effectLst/>
              </a:rPr>
              <a:t>Medterms</a:t>
            </a:r>
            <a:r>
              <a:rPr lang="en-US" sz="1050" dirty="0">
                <a:effectLst/>
              </a:rPr>
              <a:t>. </a:t>
            </a:r>
            <a:r>
              <a:rPr lang="en-US" sz="1050" dirty="0" err="1">
                <a:effectLst/>
              </a:rPr>
              <a:t>N.p</a:t>
            </a:r>
            <a:r>
              <a:rPr lang="en-US" sz="1050" dirty="0">
                <a:effectLst/>
              </a:rPr>
              <a:t>., </a:t>
            </a:r>
            <a:r>
              <a:rPr lang="en-US" sz="1050" dirty="0" err="1">
                <a:effectLst/>
              </a:rPr>
              <a:t>n.d.</a:t>
            </a:r>
            <a:r>
              <a:rPr lang="en-US" sz="1050" dirty="0">
                <a:effectLst/>
              </a:rPr>
              <a:t> Web. 17 Sept. 2014.</a:t>
            </a:r>
          </a:p>
          <a:p>
            <a:pPr lvl="0" fontAlgn="base"/>
            <a:r>
              <a:rPr lang="en-US" sz="1050" dirty="0">
                <a:effectLst/>
              </a:rPr>
              <a:t>"</a:t>
            </a:r>
            <a:r>
              <a:rPr lang="en-US" sz="1050" dirty="0" err="1">
                <a:effectLst/>
              </a:rPr>
              <a:t>BladderScan</a:t>
            </a:r>
            <a:r>
              <a:rPr lang="en-US" sz="1050" dirty="0">
                <a:effectLst/>
              </a:rPr>
              <a:t>® for Quick Bladder Volume Measurement." </a:t>
            </a:r>
            <a:r>
              <a:rPr lang="en-US" sz="1050" i="1" dirty="0">
                <a:effectLst/>
              </a:rPr>
              <a:t>Bladder Volume Measurement with </a:t>
            </a:r>
            <a:r>
              <a:rPr lang="en-US" sz="1050" i="1" dirty="0" err="1">
                <a:effectLst/>
              </a:rPr>
              <a:t>BladderScan</a:t>
            </a:r>
            <a:r>
              <a:rPr lang="en-US" sz="1050" i="1" dirty="0">
                <a:effectLst/>
              </a:rPr>
              <a:t>®</a:t>
            </a:r>
            <a:r>
              <a:rPr lang="en-US" sz="1050" dirty="0">
                <a:effectLst/>
              </a:rPr>
              <a:t>. </a:t>
            </a:r>
            <a:r>
              <a:rPr lang="en-US" sz="1050" dirty="0" err="1">
                <a:effectLst/>
              </a:rPr>
              <a:t>N.p</a:t>
            </a:r>
            <a:r>
              <a:rPr lang="en-US" sz="1050" dirty="0">
                <a:effectLst/>
              </a:rPr>
              <a:t>., </a:t>
            </a:r>
            <a:r>
              <a:rPr lang="en-US" sz="1050" dirty="0" err="1">
                <a:effectLst/>
              </a:rPr>
              <a:t>n.d.</a:t>
            </a:r>
            <a:r>
              <a:rPr lang="en-US" sz="1050" dirty="0">
                <a:effectLst/>
              </a:rPr>
              <a:t> Web. 17 Sept. 2014.</a:t>
            </a:r>
          </a:p>
          <a:p>
            <a:pPr lvl="0" fontAlgn="base"/>
            <a:r>
              <a:rPr lang="en-US" sz="1050" dirty="0">
                <a:effectLst/>
              </a:rPr>
              <a:t>"Bladder Outlet Obstruction: </a:t>
            </a:r>
            <a:r>
              <a:rPr lang="en-US" sz="1050" dirty="0" err="1">
                <a:effectLst/>
              </a:rPr>
              <a:t>MedlinePlus</a:t>
            </a:r>
            <a:r>
              <a:rPr lang="en-US" sz="1050" dirty="0">
                <a:effectLst/>
              </a:rPr>
              <a:t> Medical Encyclopedia." </a:t>
            </a:r>
            <a:r>
              <a:rPr lang="en-US" sz="1050" i="1" dirty="0">
                <a:effectLst/>
              </a:rPr>
              <a:t>U.S National Library of Medicine</a:t>
            </a:r>
            <a:r>
              <a:rPr lang="en-US" sz="1050" dirty="0">
                <a:effectLst/>
              </a:rPr>
              <a:t>. U.S. National Library of Medicine, </a:t>
            </a:r>
            <a:r>
              <a:rPr lang="en-US" sz="1050" dirty="0" err="1">
                <a:effectLst/>
              </a:rPr>
              <a:t>n.d.</a:t>
            </a:r>
            <a:r>
              <a:rPr lang="en-US" sz="1050" dirty="0">
                <a:effectLst/>
              </a:rPr>
              <a:t> Web. 12 Sept. 2014.</a:t>
            </a:r>
          </a:p>
          <a:p>
            <a:pPr lvl="0" fontAlgn="base"/>
            <a:r>
              <a:rPr lang="en-US" sz="1050" dirty="0">
                <a:effectLst/>
              </a:rPr>
              <a:t>Carter, Garry L., and Vaughan B. Weeks. “Toilet Mounted Urine Flow Meter.” 26 Nov. 1985. Web. 17 Sept. 2014.</a:t>
            </a:r>
          </a:p>
          <a:p>
            <a:pPr lvl="0" fontAlgn="base"/>
            <a:r>
              <a:rPr lang="en-US" sz="1050" dirty="0">
                <a:effectLst/>
              </a:rPr>
              <a:t>Cha, </a:t>
            </a:r>
            <a:r>
              <a:rPr lang="en-US" sz="1050" dirty="0" err="1">
                <a:effectLst/>
              </a:rPr>
              <a:t>Eun</a:t>
            </a:r>
            <a:r>
              <a:rPr lang="en-US" sz="1050" dirty="0">
                <a:effectLst/>
              </a:rPr>
              <a:t> Jong et al. “</a:t>
            </a:r>
            <a:r>
              <a:rPr lang="en-US" sz="1050" dirty="0" err="1">
                <a:effectLst/>
              </a:rPr>
              <a:t>Uroflowmeter</a:t>
            </a:r>
            <a:r>
              <a:rPr lang="en-US" sz="1050" dirty="0">
                <a:effectLst/>
              </a:rPr>
              <a:t> Attachable to Toilet.” 3 Nov. 2011. Web. 17 Sept. 2014.</a:t>
            </a:r>
          </a:p>
          <a:p>
            <a:pPr lvl="0" fontAlgn="base"/>
            <a:r>
              <a:rPr lang="en-US" sz="1050" dirty="0" err="1">
                <a:effectLst/>
              </a:rPr>
              <a:t>Chapple</a:t>
            </a:r>
            <a:r>
              <a:rPr lang="en-US" sz="1050" dirty="0">
                <a:effectLst/>
              </a:rPr>
              <a:t>, Christopher R., and Claus G. </a:t>
            </a:r>
            <a:r>
              <a:rPr lang="en-US" sz="1050" dirty="0" err="1">
                <a:effectLst/>
              </a:rPr>
              <a:t>Roehrborn</a:t>
            </a:r>
            <a:r>
              <a:rPr lang="en-US" sz="1050" dirty="0">
                <a:effectLst/>
              </a:rPr>
              <a:t>. “A Shifted Paradigm for the Further Understanding, Evaluation, and Treatment of Lower Urinary Tract Symptoms in Men: Focus on the Bladder.” </a:t>
            </a:r>
            <a:r>
              <a:rPr lang="en-US" sz="1050" i="1" dirty="0">
                <a:effectLst/>
              </a:rPr>
              <a:t>European Urology</a:t>
            </a:r>
            <a:r>
              <a:rPr lang="en-US" sz="1050" dirty="0">
                <a:effectLst/>
              </a:rPr>
              <a:t> 49.4 (2006): 651–659. Web. 17 Sept. 2014.</a:t>
            </a:r>
          </a:p>
          <a:p>
            <a:pPr lvl="0" fontAlgn="base"/>
            <a:r>
              <a:rPr lang="en-US" sz="1050" dirty="0">
                <a:effectLst/>
              </a:rPr>
              <a:t>Currie, Richard J. “Self-Testing Device for Measuring Urinary Flow Rates.” 5 Mar. 1996. Web. 18 Sept. 2014</a:t>
            </a:r>
            <a:r>
              <a:rPr lang="en-US" sz="1050" dirty="0" smtClean="0">
                <a:effectLst/>
              </a:rPr>
              <a:t>.</a:t>
            </a:r>
          </a:p>
          <a:p>
            <a:pPr lvl="0" fontAlgn="base"/>
            <a:r>
              <a:rPr lang="en-US" sz="1050" dirty="0">
                <a:effectLst/>
              </a:rPr>
              <a:t>“</a:t>
            </a:r>
            <a:r>
              <a:rPr lang="en-US" sz="1050" dirty="0" err="1">
                <a:effectLst/>
              </a:rPr>
              <a:t>FloRite</a:t>
            </a:r>
            <a:r>
              <a:rPr lang="en-US" sz="1050" dirty="0">
                <a:effectLst/>
              </a:rPr>
              <a:t> – Disposable Urine Flow Test Received FDA Registration (#10044145) and Can Be Sold in the USA.” </a:t>
            </a:r>
            <a:r>
              <a:rPr lang="en-US" sz="1050" dirty="0" err="1">
                <a:effectLst/>
              </a:rPr>
              <a:t>N.p</a:t>
            </a:r>
            <a:r>
              <a:rPr lang="en-US" sz="1050" dirty="0">
                <a:effectLst/>
              </a:rPr>
              <a:t>., </a:t>
            </a:r>
            <a:r>
              <a:rPr lang="en-US" sz="1050" dirty="0" err="1">
                <a:effectLst/>
              </a:rPr>
              <a:t>n.d.</a:t>
            </a:r>
            <a:r>
              <a:rPr lang="en-US" sz="1050" dirty="0">
                <a:effectLst/>
              </a:rPr>
              <a:t> Web. 17 Sept. 2014.</a:t>
            </a:r>
          </a:p>
          <a:p>
            <a:pPr lvl="0" fontAlgn="base"/>
            <a:r>
              <a:rPr lang="en-US" sz="1050" dirty="0">
                <a:effectLst/>
              </a:rPr>
              <a:t>"</a:t>
            </a:r>
            <a:r>
              <a:rPr lang="en-US" sz="1050" dirty="0" err="1">
                <a:effectLst/>
              </a:rPr>
              <a:t>Flowmaster</a:t>
            </a:r>
            <a:r>
              <a:rPr lang="en-US" sz="1050" dirty="0">
                <a:effectLst/>
              </a:rPr>
              <a:t> - PC Based Wireless </a:t>
            </a:r>
            <a:r>
              <a:rPr lang="en-US" sz="1050" dirty="0" err="1">
                <a:effectLst/>
              </a:rPr>
              <a:t>Uroflowmeter</a:t>
            </a:r>
            <a:r>
              <a:rPr lang="en-US" sz="1050" dirty="0">
                <a:effectLst/>
              </a:rPr>
              <a:t>." </a:t>
            </a:r>
            <a:r>
              <a:rPr lang="en-US" sz="1050" i="1" dirty="0">
                <a:effectLst/>
              </a:rPr>
              <a:t>Urology</a:t>
            </a:r>
            <a:r>
              <a:rPr lang="en-US" sz="1050" dirty="0">
                <a:effectLst/>
              </a:rPr>
              <a:t>. </a:t>
            </a:r>
            <a:r>
              <a:rPr lang="en-US" sz="1050" dirty="0" err="1">
                <a:effectLst/>
              </a:rPr>
              <a:t>N.p</a:t>
            </a:r>
            <a:r>
              <a:rPr lang="en-US" sz="1050" dirty="0">
                <a:effectLst/>
              </a:rPr>
              <a:t>., </a:t>
            </a:r>
            <a:r>
              <a:rPr lang="en-US" sz="1050" dirty="0" err="1">
                <a:effectLst/>
              </a:rPr>
              <a:t>n.d.</a:t>
            </a:r>
            <a:r>
              <a:rPr lang="en-US" sz="1050" dirty="0">
                <a:effectLst/>
              </a:rPr>
              <a:t> Web. 16 Sept. 2014.</a:t>
            </a:r>
          </a:p>
          <a:p>
            <a:pPr lvl="0" fontAlgn="base"/>
            <a:r>
              <a:rPr lang="en-US" sz="1050" dirty="0">
                <a:effectLst/>
              </a:rPr>
              <a:t>“Lower Urinary Tract Symptoms in Men | Doctor PDF.” </a:t>
            </a:r>
            <a:r>
              <a:rPr lang="en-US" sz="1050" i="1" dirty="0" err="1">
                <a:effectLst/>
              </a:rPr>
              <a:t>Patient.co.uk</a:t>
            </a:r>
            <a:r>
              <a:rPr lang="en-US" sz="1050" dirty="0">
                <a:effectLst/>
              </a:rPr>
              <a:t>. </a:t>
            </a:r>
            <a:r>
              <a:rPr lang="en-US" sz="1050" dirty="0" err="1">
                <a:effectLst/>
              </a:rPr>
              <a:t>N.p</a:t>
            </a:r>
            <a:r>
              <a:rPr lang="en-US" sz="1050" dirty="0">
                <a:effectLst/>
              </a:rPr>
              <a:t>., </a:t>
            </a:r>
            <a:r>
              <a:rPr lang="en-US" sz="1050" dirty="0" err="1">
                <a:effectLst/>
              </a:rPr>
              <a:t>n.d.</a:t>
            </a:r>
            <a:r>
              <a:rPr lang="en-US" sz="1050" dirty="0">
                <a:effectLst/>
              </a:rPr>
              <a:t> Web. 18 Sept. </a:t>
            </a:r>
            <a:r>
              <a:rPr lang="en-US" sz="1050" dirty="0" smtClean="0">
                <a:effectLst/>
              </a:rPr>
              <a:t>2014</a:t>
            </a:r>
            <a:r>
              <a:rPr lang="en-US" sz="105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5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0"/>
            <a:ext cx="7770813" cy="4786029"/>
          </a:xfrm>
        </p:spPr>
        <p:txBody>
          <a:bodyPr>
            <a:normAutofit fontScale="55000" lnSpcReduction="20000"/>
          </a:bodyPr>
          <a:lstStyle/>
          <a:p>
            <a:pPr lvl="0" fontAlgn="base"/>
            <a:r>
              <a:rPr lang="en-US" dirty="0" err="1" smtClean="0">
                <a:effectLst/>
              </a:rPr>
              <a:t>Manieri</a:t>
            </a:r>
            <a:r>
              <a:rPr lang="en-US" dirty="0">
                <a:effectLst/>
              </a:rPr>
              <a:t>, C. et al. “The Diagnosis of Bladder Outlet Obstruction in Men by Ultrasound Measurement of Bladder Wall Thickness.” </a:t>
            </a:r>
            <a:r>
              <a:rPr lang="en-US" i="1" dirty="0">
                <a:effectLst/>
              </a:rPr>
              <a:t>The Journal of Urology</a:t>
            </a:r>
            <a:r>
              <a:rPr lang="en-US" dirty="0">
                <a:effectLst/>
              </a:rPr>
              <a:t> 159.3 (1998): 761–765. Print.</a:t>
            </a:r>
          </a:p>
          <a:p>
            <a:pPr lvl="0" fontAlgn="base"/>
            <a:r>
              <a:rPr lang="en-US" dirty="0" err="1">
                <a:effectLst/>
              </a:rPr>
              <a:t>Megyeri</a:t>
            </a:r>
            <a:r>
              <a:rPr lang="en-US" dirty="0">
                <a:effectLst/>
              </a:rPr>
              <a:t>, J., and J. </a:t>
            </a:r>
            <a:r>
              <a:rPr lang="en-US" dirty="0" err="1">
                <a:effectLst/>
              </a:rPr>
              <a:t>Varga</a:t>
            </a:r>
            <a:r>
              <a:rPr lang="en-US" dirty="0">
                <a:effectLst/>
              </a:rPr>
              <a:t>. “Prostatic Infarction.” </a:t>
            </a:r>
            <a:r>
              <a:rPr lang="en-US" i="1" dirty="0">
                <a:effectLst/>
              </a:rPr>
              <a:t>International Urology and Nephrology</a:t>
            </a:r>
            <a:r>
              <a:rPr lang="en-US" dirty="0">
                <a:effectLst/>
              </a:rPr>
              <a:t> 7.4 (1975): 315–319. Print.</a:t>
            </a:r>
          </a:p>
          <a:p>
            <a:pPr lvl="0" fontAlgn="base"/>
            <a:r>
              <a:rPr lang="en-US" dirty="0">
                <a:effectLst/>
              </a:rPr>
              <a:t>Nguyen, Nam-</a:t>
            </a:r>
            <a:r>
              <a:rPr lang="en-US" dirty="0" err="1">
                <a:effectLst/>
              </a:rPr>
              <a:t>Trung</a:t>
            </a:r>
            <a:r>
              <a:rPr lang="en-US" dirty="0">
                <a:effectLst/>
              </a:rPr>
              <a:t>, and Thai-</a:t>
            </a:r>
            <a:r>
              <a:rPr lang="en-US" dirty="0" err="1">
                <a:effectLst/>
              </a:rPr>
              <a:t>Quang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Troung</a:t>
            </a:r>
            <a:r>
              <a:rPr lang="en-US" dirty="0">
                <a:effectLst/>
              </a:rPr>
              <a:t>.  “Flow rate measurement in microfluidics using optical sensors.” </a:t>
            </a:r>
            <a:r>
              <a:rPr lang="en-US" i="1" dirty="0">
                <a:effectLst/>
              </a:rPr>
              <a:t>1</a:t>
            </a:r>
            <a:r>
              <a:rPr lang="en-US" i="1" baseline="30000" dirty="0">
                <a:effectLst/>
              </a:rPr>
              <a:t>st</a:t>
            </a:r>
            <a:r>
              <a:rPr lang="en-US" i="1" dirty="0">
                <a:effectLst/>
              </a:rPr>
              <a:t> international conference on sensing technology, </a:t>
            </a:r>
            <a:r>
              <a:rPr lang="en-US" i="1" dirty="0" err="1">
                <a:effectLst/>
              </a:rPr>
              <a:t>Palmerston</a:t>
            </a:r>
            <a:r>
              <a:rPr lang="en-US" i="1" dirty="0">
                <a:effectLst/>
              </a:rPr>
              <a:t> North.</a:t>
            </a:r>
            <a:r>
              <a:rPr lang="en-US" dirty="0">
                <a:effectLst/>
              </a:rPr>
              <a:t>  2005.</a:t>
            </a:r>
          </a:p>
          <a:p>
            <a:pPr lvl="0" fontAlgn="base"/>
            <a:r>
              <a:rPr lang="en-US" dirty="0">
                <a:effectLst/>
              </a:rPr>
              <a:t>Nitti, Victor W. “Pressure Flow Urodynamic Studies: The Gold Standard for Diagnosing Bladder Outlet Obstruction.” </a:t>
            </a:r>
            <a:r>
              <a:rPr lang="en-US" i="1" dirty="0">
                <a:effectLst/>
              </a:rPr>
              <a:t>Reviews in Urology</a:t>
            </a:r>
            <a:r>
              <a:rPr lang="en-US" dirty="0">
                <a:effectLst/>
              </a:rPr>
              <a:t>7.Suppl 6 (2005): S14–S21. Web. 17 Sept. 2014.</a:t>
            </a:r>
          </a:p>
          <a:p>
            <a:pPr lvl="0" fontAlgn="base"/>
            <a:r>
              <a:rPr lang="en-US" dirty="0" err="1">
                <a:effectLst/>
              </a:rPr>
              <a:t>Oesterling</a:t>
            </a:r>
            <a:r>
              <a:rPr lang="en-US" dirty="0">
                <a:effectLst/>
              </a:rPr>
              <a:t>, Joseph E. “Benign prostatic hyperplasia: a review of its </a:t>
            </a:r>
            <a:r>
              <a:rPr lang="en-US" dirty="0" err="1">
                <a:effectLst/>
              </a:rPr>
              <a:t>histogenesis</a:t>
            </a:r>
            <a:r>
              <a:rPr lang="en-US" dirty="0">
                <a:effectLst/>
              </a:rPr>
              <a:t> and natural history.” </a:t>
            </a:r>
            <a:r>
              <a:rPr lang="en-US" i="1" dirty="0">
                <a:effectLst/>
              </a:rPr>
              <a:t>The prostate</a:t>
            </a:r>
            <a:r>
              <a:rPr lang="en-US" dirty="0">
                <a:effectLst/>
              </a:rPr>
              <a:t> 29 S6 (1996). 67-73.</a:t>
            </a:r>
          </a:p>
          <a:p>
            <a:pPr lvl="0" fontAlgn="base"/>
            <a:r>
              <a:rPr lang="fi-FI" dirty="0"/>
              <a:t>"</a:t>
            </a:r>
            <a:r>
              <a:rPr lang="fi-FI" dirty="0" err="1"/>
              <a:t>Toilet</a:t>
            </a:r>
            <a:r>
              <a:rPr lang="fi-FI" dirty="0"/>
              <a:t> </a:t>
            </a:r>
            <a:r>
              <a:rPr lang="fi-FI" dirty="0" err="1"/>
              <a:t>Sizes</a:t>
            </a:r>
            <a:r>
              <a:rPr lang="fi-FI" dirty="0"/>
              <a:t>. Standard </a:t>
            </a:r>
            <a:r>
              <a:rPr lang="fi-FI" dirty="0" err="1"/>
              <a:t>Toilet</a:t>
            </a:r>
            <a:r>
              <a:rPr lang="fi-FI" dirty="0"/>
              <a:t> </a:t>
            </a:r>
            <a:r>
              <a:rPr lang="fi-FI" dirty="0" err="1"/>
              <a:t>Dimensions</a:t>
            </a:r>
            <a:r>
              <a:rPr lang="fi-FI" dirty="0"/>
              <a:t>." </a:t>
            </a:r>
            <a:r>
              <a:rPr lang="fi-FI" i="1" dirty="0" err="1"/>
              <a:t>Toilet</a:t>
            </a:r>
            <a:r>
              <a:rPr lang="fi-FI" i="1" dirty="0"/>
              <a:t> </a:t>
            </a:r>
            <a:r>
              <a:rPr lang="fi-FI" i="1" dirty="0" err="1"/>
              <a:t>Sizes</a:t>
            </a:r>
            <a:r>
              <a:rPr lang="fi-FI" i="1" dirty="0"/>
              <a:t>. Standard </a:t>
            </a:r>
            <a:r>
              <a:rPr lang="fi-FI" i="1" dirty="0" err="1"/>
              <a:t>Toilet</a:t>
            </a:r>
            <a:r>
              <a:rPr lang="fi-FI" i="1" dirty="0"/>
              <a:t> </a:t>
            </a:r>
            <a:r>
              <a:rPr lang="fi-FI" i="1" dirty="0" err="1"/>
              <a:t>Dimensions</a:t>
            </a:r>
            <a:r>
              <a:rPr lang="fi-FI" dirty="0"/>
              <a:t>. </a:t>
            </a:r>
            <a:r>
              <a:rPr lang="fi-FI" dirty="0" err="1"/>
              <a:t>N.p</a:t>
            </a:r>
            <a:r>
              <a:rPr lang="fi-FI" dirty="0"/>
              <a:t>., </a:t>
            </a:r>
            <a:r>
              <a:rPr lang="fi-FI" dirty="0" err="1"/>
              <a:t>n.d</a:t>
            </a:r>
            <a:r>
              <a:rPr lang="fi-FI" dirty="0"/>
              <a:t>. Web. 21 </a:t>
            </a:r>
            <a:r>
              <a:rPr lang="fi-FI" dirty="0" err="1"/>
              <a:t>Sept</a:t>
            </a:r>
            <a:r>
              <a:rPr lang="fi-FI" dirty="0"/>
              <a:t>. 2014. &lt;</a:t>
            </a:r>
            <a:r>
              <a:rPr lang="fi-FI" dirty="0" err="1"/>
              <a:t>http://www.rempros.com/dimensions/toilet_sizes.html</a:t>
            </a:r>
            <a:r>
              <a:rPr lang="fi-FI" dirty="0"/>
              <a:t>&gt;.</a:t>
            </a:r>
            <a:endParaRPr lang="en-US" dirty="0" smtClean="0">
              <a:effectLst/>
            </a:endParaRPr>
          </a:p>
          <a:p>
            <a:pPr lvl="0" fontAlgn="base"/>
            <a:r>
              <a:rPr lang="en-US" dirty="0" smtClean="0">
                <a:effectLst/>
              </a:rPr>
              <a:t>“</a:t>
            </a:r>
            <a:r>
              <a:rPr lang="en-US" dirty="0" err="1">
                <a:effectLst/>
              </a:rPr>
              <a:t>Uroflowmeter</a:t>
            </a:r>
            <a:r>
              <a:rPr lang="en-US" dirty="0">
                <a:effectLst/>
              </a:rPr>
              <a:t> Measures Urine Volume Simply by Using Toilet #</a:t>
            </a:r>
            <a:r>
              <a:rPr lang="en-US" dirty="0" err="1">
                <a:effectLst/>
              </a:rPr>
              <a:t>DigInfo</a:t>
            </a:r>
            <a:r>
              <a:rPr lang="en-US" dirty="0">
                <a:effectLst/>
              </a:rPr>
              <a:t>.” </a:t>
            </a:r>
            <a:r>
              <a:rPr lang="en-US" i="1" dirty="0">
                <a:effectLst/>
              </a:rPr>
              <a:t>YouTube.</a:t>
            </a:r>
            <a:r>
              <a:rPr lang="en-US" dirty="0">
                <a:effectLst/>
              </a:rPr>
              <a:t> YouTube, n. d. Web. 19 Sept. 2014.</a:t>
            </a:r>
          </a:p>
          <a:p>
            <a:pPr lvl="0" fontAlgn="base"/>
            <a:r>
              <a:rPr lang="en-US" dirty="0">
                <a:effectLst/>
              </a:rPr>
              <a:t>"</a:t>
            </a:r>
            <a:r>
              <a:rPr lang="en-US" dirty="0" err="1">
                <a:effectLst/>
              </a:rPr>
              <a:t>Uroflowmetry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MedlinePlus</a:t>
            </a:r>
            <a:r>
              <a:rPr lang="en-US" dirty="0">
                <a:effectLst/>
              </a:rPr>
              <a:t> Medical Encyclopedia." </a:t>
            </a:r>
            <a:r>
              <a:rPr lang="en-US" i="1" dirty="0">
                <a:effectLst/>
              </a:rPr>
              <a:t>U.S National Library of Medicine</a:t>
            </a:r>
            <a:r>
              <a:rPr lang="en-US" dirty="0">
                <a:effectLst/>
              </a:rPr>
              <a:t>. U.S. National Library of Medicine, </a:t>
            </a:r>
            <a:r>
              <a:rPr lang="en-US" dirty="0" err="1">
                <a:effectLst/>
              </a:rPr>
              <a:t>n.d.</a:t>
            </a:r>
            <a:r>
              <a:rPr lang="en-US" dirty="0">
                <a:effectLst/>
              </a:rPr>
              <a:t> Web. 17 Sept. 2014.</a:t>
            </a:r>
          </a:p>
          <a:p>
            <a:pPr lvl="0" fontAlgn="base"/>
            <a:r>
              <a:rPr lang="en-US" dirty="0" err="1">
                <a:effectLst/>
              </a:rPr>
              <a:t>Wiest</a:t>
            </a:r>
            <a:r>
              <a:rPr lang="en-US" dirty="0">
                <a:effectLst/>
              </a:rPr>
              <a:t>, Peter P., and Hubert G. Fuchs. “Device for Measuring the Urine Flow (</a:t>
            </a:r>
            <a:r>
              <a:rPr lang="en-US" dirty="0" err="1">
                <a:effectLst/>
              </a:rPr>
              <a:t>uroflow</a:t>
            </a:r>
            <a:r>
              <a:rPr lang="en-US" dirty="0">
                <a:effectLst/>
              </a:rPr>
              <a:t>) of Patient.” 5 Jan. 1993. Web. 18 Sept. 2014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91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4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Bladder Outlet Obstruction (BOO)</a:t>
            </a:r>
          </a:p>
          <a:p>
            <a:pPr lvl="1"/>
            <a:r>
              <a:rPr lang="en-US" dirty="0" smtClean="0"/>
              <a:t>Causes</a:t>
            </a:r>
          </a:p>
          <a:p>
            <a:pPr lvl="2"/>
            <a:r>
              <a:rPr lang="en-US" dirty="0" smtClean="0"/>
              <a:t>Pelvic Tumors</a:t>
            </a:r>
          </a:p>
          <a:p>
            <a:pPr lvl="2"/>
            <a:r>
              <a:rPr lang="en-US" dirty="0" smtClean="0"/>
              <a:t>BPH</a:t>
            </a:r>
          </a:p>
          <a:p>
            <a:pPr lvl="2"/>
            <a:r>
              <a:rPr lang="en-US" dirty="0" smtClean="0"/>
              <a:t>Bladder Stones</a:t>
            </a:r>
            <a:endParaRPr lang="en-US" dirty="0" smtClean="0"/>
          </a:p>
          <a:p>
            <a:pPr lvl="1"/>
            <a:r>
              <a:rPr lang="en-US" dirty="0" smtClean="0"/>
              <a:t>Symptoms</a:t>
            </a:r>
            <a:endParaRPr lang="en-US" dirty="0" smtClean="0"/>
          </a:p>
          <a:p>
            <a:pPr lvl="2"/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U</a:t>
            </a:r>
            <a:r>
              <a:rPr lang="en-US" dirty="0" smtClean="0"/>
              <a:t>rine Flow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requent Urination</a:t>
            </a:r>
          </a:p>
          <a:p>
            <a:pPr lvl="1"/>
            <a:r>
              <a:rPr lang="en-US" dirty="0" smtClean="0"/>
              <a:t>Diagnosis Methods</a:t>
            </a:r>
          </a:p>
          <a:p>
            <a:pPr lvl="2"/>
            <a:r>
              <a:rPr lang="en-US" dirty="0" smtClean="0"/>
              <a:t>Measure Flow Rate</a:t>
            </a:r>
          </a:p>
          <a:p>
            <a:pPr lvl="2"/>
            <a:r>
              <a:rPr lang="en-US" dirty="0" smtClean="0"/>
              <a:t>Measure Bladder Wall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9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Diseases</a:t>
            </a:r>
            <a:endParaRPr lang="en-US" dirty="0"/>
          </a:p>
        </p:txBody>
      </p:sp>
      <p:pic>
        <p:nvPicPr>
          <p:cNvPr id="4" name="Content Placeholder 3" descr="https://lh5.googleusercontent.com/rdklo6HQfUW4lKW1UcqvFCTxSdiP9FgL1P11E_Ux7lgWmFXbsubhYhd6xYvUOeKn4M9timn0UD8ZR9Mo1GfG1loFbacxHXJ2QL3p7Gxi1B3BfHGrh3XlWxpzzrBJJ4y5s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" r="-1423" b="24585"/>
          <a:stretch/>
        </p:blipFill>
        <p:spPr bwMode="auto">
          <a:xfrm>
            <a:off x="1120792" y="1692767"/>
            <a:ext cx="6922284" cy="4162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072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Benign Prostatic Hyperplasia (BPH)</a:t>
            </a:r>
          </a:p>
          <a:p>
            <a:pPr lvl="1"/>
            <a:r>
              <a:rPr lang="en-US" dirty="0" err="1" smtClean="0"/>
              <a:t>Periurethral</a:t>
            </a:r>
            <a:r>
              <a:rPr lang="en-US" dirty="0" smtClean="0"/>
              <a:t> tissue is 2% prostate tissue</a:t>
            </a:r>
          </a:p>
          <a:p>
            <a:pPr lvl="1"/>
            <a:r>
              <a:rPr lang="en-US" dirty="0" smtClean="0"/>
              <a:t>Prostatic Infarction</a:t>
            </a:r>
          </a:p>
          <a:p>
            <a:pPr lvl="2"/>
            <a:r>
              <a:rPr lang="en-US" dirty="0" smtClean="0"/>
              <a:t>Benign tumors around urethra</a:t>
            </a:r>
          </a:p>
          <a:p>
            <a:pPr lvl="2"/>
            <a:r>
              <a:rPr lang="en-US" dirty="0" smtClean="0"/>
              <a:t>85% patients with urinary retention issues + BPH had prostatic infarcts</a:t>
            </a:r>
          </a:p>
          <a:p>
            <a:pPr lvl="2"/>
            <a:r>
              <a:rPr lang="en-US" dirty="0" smtClean="0"/>
              <a:t>3% patients </a:t>
            </a:r>
            <a:r>
              <a:rPr lang="en-US" dirty="0" smtClean="0"/>
              <a:t>with infarcts and </a:t>
            </a:r>
            <a:r>
              <a:rPr lang="en-US" dirty="0" smtClean="0"/>
              <a:t>BPH but no urinary retention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1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Diseases</a:t>
            </a:r>
            <a:endParaRPr lang="en-US" dirty="0"/>
          </a:p>
        </p:txBody>
      </p:sp>
      <p:pic>
        <p:nvPicPr>
          <p:cNvPr id="4" name="Content Placeholder 3" descr="https://lh5.googleusercontent.com/E2-Df67GFqs3I0os7infIbLRe8UFzYg794vl_vkUOns89uE_iQWB6rMkCA23UlnteDsOGsVWLn6XGt9wrnhKQrGvrBBcsvDweBmlxNhxRpOcyY3vAlSpuMKc9M4e7PitD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r="-945" b="22663"/>
          <a:stretch/>
        </p:blipFill>
        <p:spPr bwMode="auto">
          <a:xfrm>
            <a:off x="1416063" y="1723047"/>
            <a:ext cx="6318432" cy="4570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904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Diseases</a:t>
            </a:r>
            <a:endParaRPr lang="en-US" dirty="0"/>
          </a:p>
        </p:txBody>
      </p:sp>
      <p:pic>
        <p:nvPicPr>
          <p:cNvPr id="4" name="Content Placeholder 3" descr="https://lh4.googleusercontent.com/vY48z8gaMwJgdWeLA-iM8QPPeLFNTQbsRMZvy7YFkCcx4gOUU26TjP2uG_73NI2gudpoVVlY3xhvbxR4SamGk6_U_l3ce2kl08hNmTJCW0vUkF04T1sdYIdr2o_64OeBmw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r="-354" b="20738"/>
          <a:stretch/>
        </p:blipFill>
        <p:spPr bwMode="auto">
          <a:xfrm>
            <a:off x="991447" y="1869140"/>
            <a:ext cx="7465166" cy="4491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08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Overactive Bladder (OAB)</a:t>
            </a:r>
          </a:p>
          <a:p>
            <a:pPr lvl="1"/>
            <a:r>
              <a:rPr lang="en-US" dirty="0" smtClean="0"/>
              <a:t>16% men and women in US</a:t>
            </a:r>
          </a:p>
          <a:p>
            <a:pPr lvl="1"/>
            <a:r>
              <a:rPr lang="en-US" dirty="0" smtClean="0"/>
              <a:t>Cardinal Symptoms</a:t>
            </a:r>
          </a:p>
          <a:p>
            <a:pPr lvl="2"/>
            <a:r>
              <a:rPr lang="en-US" dirty="0" smtClean="0"/>
              <a:t>Bladder unexpectedly and frequently releasing urine</a:t>
            </a:r>
          </a:p>
          <a:p>
            <a:pPr lvl="2"/>
            <a:r>
              <a:rPr lang="en-US" dirty="0"/>
              <a:t>&gt; 8x day, 2x </a:t>
            </a:r>
            <a:r>
              <a:rPr lang="en-US" dirty="0" smtClean="0"/>
              <a:t>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Products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Urocap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IV, spinning disk by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Laborie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https://lh4.googleusercontent.com/ogEJ_5oZ3b431VTOr-gdfySwkPea-P40gNubJGNg4Loo-UcG-pROi3MKszIDGeCiX_yhh4losgBnltbhdsrN1hBHu75z-dYeYDPYdpC0SyF_9JjL6BGN5EZfB5ZSoypRTw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143" b="88857" l="50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0" t="38571" r="6400" b="11286"/>
          <a:stretch/>
        </p:blipFill>
        <p:spPr bwMode="auto">
          <a:xfrm>
            <a:off x="2520244" y="2943779"/>
            <a:ext cx="4616262" cy="3674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250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464</TotalTime>
  <Words>1260</Words>
  <Application>Microsoft Macintosh PowerPoint</Application>
  <PresentationFormat>On-screen Show (4:3)</PresentationFormat>
  <Paragraphs>143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Story</vt:lpstr>
      <vt:lpstr>Flow-Through  Uroflow Device</vt:lpstr>
      <vt:lpstr>Background: Diseases</vt:lpstr>
      <vt:lpstr>Background: Diseases</vt:lpstr>
      <vt:lpstr>Background: Diseases</vt:lpstr>
      <vt:lpstr>Background: Diseases</vt:lpstr>
      <vt:lpstr>Background: Diseases</vt:lpstr>
      <vt:lpstr>Background: Diseases</vt:lpstr>
      <vt:lpstr>Background: Diseases</vt:lpstr>
      <vt:lpstr>Existing Technologies</vt:lpstr>
      <vt:lpstr>Existing Technologies</vt:lpstr>
      <vt:lpstr>Existing Technologies</vt:lpstr>
      <vt:lpstr>Existing Technologies</vt:lpstr>
      <vt:lpstr>Existing Technologies</vt:lpstr>
      <vt:lpstr>Existing Technologies</vt:lpstr>
      <vt:lpstr>Existing Technologies</vt:lpstr>
      <vt:lpstr>Existing Technologies</vt:lpstr>
      <vt:lpstr>Existing Technologies</vt:lpstr>
      <vt:lpstr>Need</vt:lpstr>
      <vt:lpstr>Project Scope</vt:lpstr>
      <vt:lpstr>Design Specifications</vt:lpstr>
      <vt:lpstr>Design Schedule</vt:lpstr>
      <vt:lpstr>Team Organization</vt:lpstr>
      <vt:lpstr>References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Flow-Through  Uroflow Device</dc:title>
  <dc:creator>Jodi Small</dc:creator>
  <cp:lastModifiedBy>Jodi Small</cp:lastModifiedBy>
  <cp:revision>20</cp:revision>
  <dcterms:created xsi:type="dcterms:W3CDTF">2014-09-20T20:13:31Z</dcterms:created>
  <dcterms:modified xsi:type="dcterms:W3CDTF">2014-09-22T03:18:22Z</dcterms:modified>
</cp:coreProperties>
</file>